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5" r:id="rId39"/>
    <p:sldId id="293" r:id="rId40"/>
    <p:sldId id="29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hed" initials="s" lastIdx="1" clrIdx="0">
    <p:extLst>
      <p:ext uri="{19B8F6BF-5375-455C-9EA6-DF929625EA0E}">
        <p15:presenceInfo xmlns:p15="http://schemas.microsoft.com/office/powerpoint/2012/main" userId="shah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86E88C-3EA1-4276-A4CE-D198F7C229C8}" type="datetimeFigureOut">
              <a:rPr lang="fa-IR" smtClean="0"/>
              <a:t>07/02/1442</a:t>
            </a:fld>
            <a:endParaRPr lang="fa-IR"/>
          </a:p>
        </p:txBody>
      </p:sp>
      <p:sp>
        <p:nvSpPr>
          <p:cNvPr id="5" name="Footer Placeholder 4"/>
          <p:cNvSpPr>
            <a:spLocks noGrp="1"/>
          </p:cNvSpPr>
          <p:nvPr>
            <p:ph type="ftr" sz="quarter" idx="11"/>
          </p:nvPr>
        </p:nvSpPr>
        <p:spPr>
          <a:xfrm>
            <a:off x="2416500" y="329307"/>
            <a:ext cx="4973915" cy="309201"/>
          </a:xfrm>
        </p:spPr>
        <p:txBody>
          <a:bodyPr/>
          <a:lstStyle/>
          <a:p>
            <a:endParaRPr lang="fa-IR"/>
          </a:p>
        </p:txBody>
      </p:sp>
      <p:sp>
        <p:nvSpPr>
          <p:cNvPr id="6" name="Slide Number Placeholder 5"/>
          <p:cNvSpPr>
            <a:spLocks noGrp="1"/>
          </p:cNvSpPr>
          <p:nvPr>
            <p:ph type="sldNum" sz="quarter" idx="12"/>
          </p:nvPr>
        </p:nvSpPr>
        <p:spPr>
          <a:xfrm>
            <a:off x="1437664" y="798973"/>
            <a:ext cx="811019" cy="503578"/>
          </a:xfrm>
        </p:spPr>
        <p:txBody>
          <a:bodyPr/>
          <a:lstStyle/>
          <a:p>
            <a:fld id="{1F01100F-D556-4370-9D4E-3F1AF2FFCBA1}" type="slidenum">
              <a:rPr lang="fa-IR" smtClean="0"/>
              <a:t>‹#›</a:t>
            </a:fld>
            <a:endParaRPr lang="fa-I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894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6E88C-3EA1-4276-A4CE-D198F7C229C8}" type="datetimeFigureOut">
              <a:rPr lang="fa-IR" smtClean="0"/>
              <a:t>07/02/1442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F01100F-D556-4370-9D4E-3F1AF2FFCBA1}" type="slidenum">
              <a:rPr lang="fa-IR" smtClean="0"/>
              <a:t>‹#›</a:t>
            </a:fld>
            <a:endParaRPr lang="fa-I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738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6E88C-3EA1-4276-A4CE-D198F7C229C8}" type="datetimeFigureOut">
              <a:rPr lang="fa-IR" smtClean="0"/>
              <a:t>07/02/1442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F01100F-D556-4370-9D4E-3F1AF2FFCBA1}" type="slidenum">
              <a:rPr lang="fa-IR" smtClean="0"/>
              <a:t>‹#›</a:t>
            </a:fld>
            <a:endParaRPr lang="fa-I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942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6E88C-3EA1-4276-A4CE-D198F7C229C8}" type="datetimeFigureOut">
              <a:rPr lang="fa-IR" smtClean="0"/>
              <a:t>07/02/1442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F01100F-D556-4370-9D4E-3F1AF2FFCBA1}" type="slidenum">
              <a:rPr lang="fa-IR" smtClean="0"/>
              <a:t>‹#›</a:t>
            </a:fld>
            <a:endParaRPr lang="fa-I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4715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6E88C-3EA1-4276-A4CE-D198F7C229C8}" type="datetimeFigureOut">
              <a:rPr lang="fa-IR" smtClean="0"/>
              <a:t>07/02/1442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F01100F-D556-4370-9D4E-3F1AF2FFCBA1}" type="slidenum">
              <a:rPr lang="fa-IR" smtClean="0"/>
              <a:t>‹#›</a:t>
            </a:fld>
            <a:endParaRPr lang="fa-I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0903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86E88C-3EA1-4276-A4CE-D198F7C229C8}" type="datetimeFigureOut">
              <a:rPr lang="fa-IR" smtClean="0"/>
              <a:t>07/02/1442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F01100F-D556-4370-9D4E-3F1AF2FFCBA1}" type="slidenum">
              <a:rPr lang="fa-IR" smtClean="0"/>
              <a:t>‹#›</a:t>
            </a:fld>
            <a:endParaRPr lang="fa-I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1661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86E88C-3EA1-4276-A4CE-D198F7C229C8}" type="datetimeFigureOut">
              <a:rPr lang="fa-IR" smtClean="0"/>
              <a:t>07/02/1442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F01100F-D556-4370-9D4E-3F1AF2FFCBA1}" type="slidenum">
              <a:rPr lang="fa-IR" smtClean="0"/>
              <a:t>‹#›</a:t>
            </a:fld>
            <a:endParaRPr lang="fa-I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718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86E88C-3EA1-4276-A4CE-D198F7C229C8}" type="datetimeFigureOut">
              <a:rPr lang="fa-IR" smtClean="0"/>
              <a:t>07/02/1442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F01100F-D556-4370-9D4E-3F1AF2FFCBA1}" type="slidenum">
              <a:rPr lang="fa-IR" smtClean="0"/>
              <a:t>‹#›</a:t>
            </a:fld>
            <a:endParaRPr lang="fa-I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558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6E88C-3EA1-4276-A4CE-D198F7C229C8}" type="datetimeFigureOut">
              <a:rPr lang="fa-IR" smtClean="0"/>
              <a:t>07/02/1442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F01100F-D556-4370-9D4E-3F1AF2FFCBA1}" type="slidenum">
              <a:rPr lang="fa-IR" smtClean="0"/>
              <a:t>‹#›</a:t>
            </a:fld>
            <a:endParaRPr lang="fa-IR"/>
          </a:p>
        </p:txBody>
      </p:sp>
    </p:spTree>
    <p:extLst>
      <p:ext uri="{BB962C8B-B14F-4D97-AF65-F5344CB8AC3E}">
        <p14:creationId xmlns:p14="http://schemas.microsoft.com/office/powerpoint/2010/main" val="918614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6E88C-3EA1-4276-A4CE-D198F7C229C8}" type="datetimeFigureOut">
              <a:rPr lang="fa-IR" smtClean="0"/>
              <a:t>07/02/1442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F01100F-D556-4370-9D4E-3F1AF2FFCBA1}" type="slidenum">
              <a:rPr lang="fa-IR" smtClean="0"/>
              <a:t>‹#›</a:t>
            </a:fld>
            <a:endParaRPr lang="fa-I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6349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786E88C-3EA1-4276-A4CE-D198F7C229C8}" type="datetimeFigureOut">
              <a:rPr lang="fa-IR" smtClean="0"/>
              <a:t>07/02/1442</a:t>
            </a:fld>
            <a:endParaRPr lang="fa-IR"/>
          </a:p>
        </p:txBody>
      </p:sp>
      <p:sp>
        <p:nvSpPr>
          <p:cNvPr id="6" name="Footer Placeholder 5"/>
          <p:cNvSpPr>
            <a:spLocks noGrp="1"/>
          </p:cNvSpPr>
          <p:nvPr>
            <p:ph type="ftr" sz="quarter" idx="11"/>
          </p:nvPr>
        </p:nvSpPr>
        <p:spPr>
          <a:xfrm>
            <a:off x="1447382" y="318640"/>
            <a:ext cx="5541004" cy="320931"/>
          </a:xfrm>
        </p:spPr>
        <p:txBody>
          <a:bodyPr/>
          <a:lstStyle/>
          <a:p>
            <a:endParaRPr lang="fa-IR"/>
          </a:p>
        </p:txBody>
      </p:sp>
      <p:sp>
        <p:nvSpPr>
          <p:cNvPr id="7" name="Slide Number Placeholder 6"/>
          <p:cNvSpPr>
            <a:spLocks noGrp="1"/>
          </p:cNvSpPr>
          <p:nvPr>
            <p:ph type="sldNum" sz="quarter" idx="12"/>
          </p:nvPr>
        </p:nvSpPr>
        <p:spPr/>
        <p:txBody>
          <a:bodyPr/>
          <a:lstStyle/>
          <a:p>
            <a:fld id="{1F01100F-D556-4370-9D4E-3F1AF2FFCBA1}" type="slidenum">
              <a:rPr lang="fa-IR" smtClean="0"/>
              <a:t>‹#›</a:t>
            </a:fld>
            <a:endParaRPr lang="fa-I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558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786E88C-3EA1-4276-A4CE-D198F7C229C8}" type="datetimeFigureOut">
              <a:rPr lang="fa-IR" smtClean="0"/>
              <a:t>07/02/1442</a:t>
            </a:fld>
            <a:endParaRPr lang="fa-I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F01100F-D556-4370-9D4E-3F1AF2FFCBA1}" type="slidenum">
              <a:rPr lang="fa-IR" smtClean="0"/>
              <a:t>‹#›</a:t>
            </a:fld>
            <a:endParaRPr lang="fa-I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076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4EC01-57AC-471D-826D-F0FB7D6325D5}"/>
              </a:ext>
            </a:extLst>
          </p:cNvPr>
          <p:cNvSpPr>
            <a:spLocks noGrp="1"/>
          </p:cNvSpPr>
          <p:nvPr>
            <p:ph type="ctrTitle"/>
          </p:nvPr>
        </p:nvSpPr>
        <p:spPr>
          <a:xfrm>
            <a:off x="238539" y="212036"/>
            <a:ext cx="11754678" cy="3313042"/>
          </a:xfrm>
        </p:spPr>
        <p:txBody>
          <a:bodyPr/>
          <a:lstStyle/>
          <a:p>
            <a:pPr algn="ctr"/>
            <a:r>
              <a:rPr lang="fa-IR" dirty="0"/>
              <a:t>به نام خداوند بخشنده مهربان</a:t>
            </a:r>
          </a:p>
        </p:txBody>
      </p:sp>
    </p:spTree>
    <p:extLst>
      <p:ext uri="{BB962C8B-B14F-4D97-AF65-F5344CB8AC3E}">
        <p14:creationId xmlns:p14="http://schemas.microsoft.com/office/powerpoint/2010/main" val="2713686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0EB78-E6BA-4536-951A-3A1B4232622F}"/>
              </a:ext>
            </a:extLst>
          </p:cNvPr>
          <p:cNvSpPr>
            <a:spLocks noGrp="1"/>
          </p:cNvSpPr>
          <p:nvPr>
            <p:ph type="title"/>
          </p:nvPr>
        </p:nvSpPr>
        <p:spPr/>
        <p:txBody>
          <a:bodyPr>
            <a:normAutofit/>
          </a:bodyPr>
          <a:lstStyle/>
          <a:p>
            <a:pPr algn="ctr"/>
            <a:r>
              <a:rPr lang="fa-IR" sz="3600" dirty="0">
                <a:cs typeface="B Nazanin" panose="00000400000000000000" pitchFamily="2" charset="-78"/>
              </a:rPr>
              <a:t>نوع سوال ها</a:t>
            </a:r>
          </a:p>
        </p:txBody>
      </p:sp>
      <p:sp>
        <p:nvSpPr>
          <p:cNvPr id="3" name="Text Placeholder 2">
            <a:extLst>
              <a:ext uri="{FF2B5EF4-FFF2-40B4-BE49-F238E27FC236}">
                <a16:creationId xmlns:a16="http://schemas.microsoft.com/office/drawing/2014/main" id="{2ED50A0F-A06B-46AE-99F6-F67E256B2BE4}"/>
              </a:ext>
            </a:extLst>
          </p:cNvPr>
          <p:cNvSpPr>
            <a:spLocks noGrp="1"/>
          </p:cNvSpPr>
          <p:nvPr>
            <p:ph type="body" idx="1"/>
          </p:nvPr>
        </p:nvSpPr>
        <p:spPr/>
        <p:txBody>
          <a:bodyPr>
            <a:normAutofit/>
          </a:bodyPr>
          <a:lstStyle/>
          <a:p>
            <a:pPr algn="ctr"/>
            <a:r>
              <a:rPr lang="fa-IR" sz="2800" dirty="0">
                <a:cs typeface="B Nazanin" panose="00000400000000000000" pitchFamily="2" charset="-78"/>
              </a:rPr>
              <a:t>شیوه درست</a:t>
            </a:r>
          </a:p>
        </p:txBody>
      </p:sp>
      <p:sp>
        <p:nvSpPr>
          <p:cNvPr id="4" name="Content Placeholder 3">
            <a:extLst>
              <a:ext uri="{FF2B5EF4-FFF2-40B4-BE49-F238E27FC236}">
                <a16:creationId xmlns:a16="http://schemas.microsoft.com/office/drawing/2014/main" id="{83838E4E-739C-46FA-974B-F255B4408327}"/>
              </a:ext>
            </a:extLst>
          </p:cNvPr>
          <p:cNvSpPr>
            <a:spLocks noGrp="1"/>
          </p:cNvSpPr>
          <p:nvPr>
            <p:ph sz="half" idx="2"/>
          </p:nvPr>
        </p:nvSpPr>
        <p:spPr>
          <a:xfrm>
            <a:off x="0" y="2980559"/>
            <a:ext cx="6092343" cy="3073278"/>
          </a:xfrm>
        </p:spPr>
        <p:txBody>
          <a:bodyPr>
            <a:normAutofit/>
          </a:bodyPr>
          <a:lstStyle/>
          <a:p>
            <a:r>
              <a:rPr lang="fa-IR" dirty="0">
                <a:cs typeface="B Nazanin" panose="00000400000000000000" pitchFamily="2" charset="-78"/>
              </a:rPr>
              <a:t>1- یافتن پاسخ را به خود دانشجویان محول کنید و در ضمن ارائه مطالب ، مطلب مورد سوال را بار دیگر در کلاس تکرار کنید.</a:t>
            </a:r>
          </a:p>
          <a:p>
            <a:r>
              <a:rPr lang="fa-IR" dirty="0">
                <a:cs typeface="B Nazanin" panose="00000400000000000000" pitchFamily="2" charset="-78"/>
              </a:rPr>
              <a:t>2- ضمن معرفی منابع واطلاعات ، دانشجو را در یافتن پاسخ یاری دهید </a:t>
            </a:r>
          </a:p>
          <a:p>
            <a:endParaRPr lang="fa-IR" dirty="0">
              <a:cs typeface="B Nazanin" panose="00000400000000000000" pitchFamily="2" charset="-78"/>
            </a:endParaRPr>
          </a:p>
          <a:p>
            <a:r>
              <a:rPr lang="fa-IR" dirty="0">
                <a:cs typeface="B Nazanin" panose="00000400000000000000" pitchFamily="2" charset="-78"/>
              </a:rPr>
              <a:t>3- روشن نبودن حقیقت در باره موضوع را بیان کنید و در مورد تحقیقاتی که در این زمینه انجام شده توضیح دهید .</a:t>
            </a:r>
          </a:p>
        </p:txBody>
      </p:sp>
      <p:sp>
        <p:nvSpPr>
          <p:cNvPr id="5" name="Text Placeholder 4">
            <a:extLst>
              <a:ext uri="{FF2B5EF4-FFF2-40B4-BE49-F238E27FC236}">
                <a16:creationId xmlns:a16="http://schemas.microsoft.com/office/drawing/2014/main" id="{F7D03A85-95A9-4AEA-B8A5-D7AD4044F58D}"/>
              </a:ext>
            </a:extLst>
          </p:cNvPr>
          <p:cNvSpPr>
            <a:spLocks noGrp="1"/>
          </p:cNvSpPr>
          <p:nvPr>
            <p:ph type="body" sz="quarter" idx="3"/>
          </p:nvPr>
        </p:nvSpPr>
        <p:spPr/>
        <p:txBody>
          <a:bodyPr>
            <a:normAutofit/>
          </a:bodyPr>
          <a:lstStyle/>
          <a:p>
            <a:pPr algn="ctr"/>
            <a:r>
              <a:rPr lang="fa-IR" sz="2800" dirty="0">
                <a:cs typeface="B Nazanin" panose="00000400000000000000" pitchFamily="2" charset="-78"/>
              </a:rPr>
              <a:t>وضعیت سوال </a:t>
            </a:r>
          </a:p>
        </p:txBody>
      </p:sp>
      <p:sp>
        <p:nvSpPr>
          <p:cNvPr id="6" name="Content Placeholder 5">
            <a:extLst>
              <a:ext uri="{FF2B5EF4-FFF2-40B4-BE49-F238E27FC236}">
                <a16:creationId xmlns:a16="http://schemas.microsoft.com/office/drawing/2014/main" id="{D3FAA339-9235-47AE-8717-6C1B4E7A3425}"/>
              </a:ext>
            </a:extLst>
          </p:cNvPr>
          <p:cNvSpPr>
            <a:spLocks noGrp="1"/>
          </p:cNvSpPr>
          <p:nvPr>
            <p:ph sz="quarter" idx="4"/>
          </p:nvPr>
        </p:nvSpPr>
        <p:spPr>
          <a:xfrm>
            <a:off x="6412362" y="2821491"/>
            <a:ext cx="5779638" cy="3232345"/>
          </a:xfrm>
        </p:spPr>
        <p:txBody>
          <a:bodyPr>
            <a:normAutofit/>
          </a:bodyPr>
          <a:lstStyle/>
          <a:p>
            <a:r>
              <a:rPr lang="fa-IR" dirty="0"/>
              <a:t>1</a:t>
            </a:r>
            <a:r>
              <a:rPr lang="fa-IR" sz="2400" dirty="0">
                <a:cs typeface="B Nazanin" panose="00000400000000000000" pitchFamily="2" charset="-78"/>
              </a:rPr>
              <a:t>- اطلاعاتی که باید در جریان تدریس شناخته و آموخته شود</a:t>
            </a:r>
          </a:p>
          <a:p>
            <a:r>
              <a:rPr lang="fa-IR" sz="2400" dirty="0">
                <a:cs typeface="B Nazanin" panose="00000400000000000000" pitchFamily="2" charset="-78"/>
              </a:rPr>
              <a:t>2- سوال مورد علاقه ی دانشجویان پیشرفته است و فراتر از سطح کلاس و برنامه است .</a:t>
            </a:r>
          </a:p>
          <a:p>
            <a:r>
              <a:rPr lang="fa-IR" sz="2400" dirty="0">
                <a:cs typeface="B Nazanin" panose="00000400000000000000" pitchFamily="2" charset="-78"/>
              </a:rPr>
              <a:t>3- مطالبی که اطلاعات دقیقی در مورد آن ها وجود ندارد .</a:t>
            </a:r>
          </a:p>
          <a:p>
            <a:endParaRPr lang="fa-IR" dirty="0"/>
          </a:p>
        </p:txBody>
      </p:sp>
    </p:spTree>
    <p:extLst>
      <p:ext uri="{BB962C8B-B14F-4D97-AF65-F5344CB8AC3E}">
        <p14:creationId xmlns:p14="http://schemas.microsoft.com/office/powerpoint/2010/main" val="3528122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958AC-E95D-40B4-8810-BF17421F1574}"/>
              </a:ext>
            </a:extLst>
          </p:cNvPr>
          <p:cNvSpPr>
            <a:spLocks noGrp="1"/>
          </p:cNvSpPr>
          <p:nvPr>
            <p:ph type="title"/>
          </p:nvPr>
        </p:nvSpPr>
        <p:spPr/>
        <p:txBody>
          <a:bodyPr>
            <a:normAutofit/>
          </a:bodyPr>
          <a:lstStyle/>
          <a:p>
            <a:pPr algn="ctr"/>
            <a:r>
              <a:rPr lang="fa-IR" sz="3600" dirty="0">
                <a:cs typeface="B Nazanin" panose="00000400000000000000" pitchFamily="2" charset="-78"/>
              </a:rPr>
              <a:t>نوع سوال ها</a:t>
            </a:r>
          </a:p>
        </p:txBody>
      </p:sp>
      <p:sp>
        <p:nvSpPr>
          <p:cNvPr id="3" name="Text Placeholder 2">
            <a:extLst>
              <a:ext uri="{FF2B5EF4-FFF2-40B4-BE49-F238E27FC236}">
                <a16:creationId xmlns:a16="http://schemas.microsoft.com/office/drawing/2014/main" id="{DD17F2E7-9410-4A65-91E3-E69927C017D9}"/>
              </a:ext>
            </a:extLst>
          </p:cNvPr>
          <p:cNvSpPr>
            <a:spLocks noGrp="1"/>
          </p:cNvSpPr>
          <p:nvPr>
            <p:ph type="body" idx="1"/>
          </p:nvPr>
        </p:nvSpPr>
        <p:spPr/>
        <p:txBody>
          <a:bodyPr>
            <a:normAutofit/>
          </a:bodyPr>
          <a:lstStyle/>
          <a:p>
            <a:pPr algn="ctr"/>
            <a:r>
              <a:rPr lang="fa-IR" sz="2800" dirty="0">
                <a:cs typeface="B Nazanin" panose="00000400000000000000" pitchFamily="2" charset="-78"/>
              </a:rPr>
              <a:t>شیوه درست</a:t>
            </a:r>
          </a:p>
        </p:txBody>
      </p:sp>
      <p:sp>
        <p:nvSpPr>
          <p:cNvPr id="4" name="Content Placeholder 3">
            <a:extLst>
              <a:ext uri="{FF2B5EF4-FFF2-40B4-BE49-F238E27FC236}">
                <a16:creationId xmlns:a16="http://schemas.microsoft.com/office/drawing/2014/main" id="{2989FA56-584D-444D-8C9C-786D625DB06E}"/>
              </a:ext>
            </a:extLst>
          </p:cNvPr>
          <p:cNvSpPr>
            <a:spLocks noGrp="1"/>
          </p:cNvSpPr>
          <p:nvPr>
            <p:ph sz="half" idx="2"/>
          </p:nvPr>
        </p:nvSpPr>
        <p:spPr>
          <a:xfrm>
            <a:off x="0" y="2824269"/>
            <a:ext cx="6188765" cy="3229568"/>
          </a:xfrm>
        </p:spPr>
        <p:txBody>
          <a:bodyPr>
            <a:normAutofit/>
          </a:bodyPr>
          <a:lstStyle/>
          <a:p>
            <a:r>
              <a:rPr lang="fa-IR" dirty="0"/>
              <a:t>4</a:t>
            </a:r>
            <a:r>
              <a:rPr lang="fa-IR" sz="2400" dirty="0">
                <a:cs typeface="B Nazanin" panose="00000400000000000000" pitchFamily="2" charset="-78"/>
              </a:rPr>
              <a:t>- اصول یا روند کار را به طور خلاصه توضیح دهید ، به پیچیدگی آن اشاره کنید و توصیه کنید سوال را در زمان مناسب خود مطرح کنند و می توانید سوال را یادداشت نمایید .</a:t>
            </a:r>
          </a:p>
          <a:p>
            <a:r>
              <a:rPr lang="fa-IR" sz="2400" dirty="0">
                <a:cs typeface="B Nazanin" panose="00000400000000000000" pitchFamily="2" charset="-78"/>
              </a:rPr>
              <a:t>5- خارج از بحث بودن سوال را یادآور شوید . آمادگی خود را برای کمک به پرسشگر در گرفتن پاسخ بعد از ساعت درسی اعلام کنید </a:t>
            </a:r>
          </a:p>
        </p:txBody>
      </p:sp>
      <p:sp>
        <p:nvSpPr>
          <p:cNvPr id="5" name="Text Placeholder 4">
            <a:extLst>
              <a:ext uri="{FF2B5EF4-FFF2-40B4-BE49-F238E27FC236}">
                <a16:creationId xmlns:a16="http://schemas.microsoft.com/office/drawing/2014/main" id="{DB01D6D2-944D-49B0-9D35-62131A3662F9}"/>
              </a:ext>
            </a:extLst>
          </p:cNvPr>
          <p:cNvSpPr>
            <a:spLocks noGrp="1"/>
          </p:cNvSpPr>
          <p:nvPr>
            <p:ph type="body" sz="quarter" idx="3"/>
          </p:nvPr>
        </p:nvSpPr>
        <p:spPr/>
        <p:txBody>
          <a:bodyPr>
            <a:normAutofit/>
          </a:bodyPr>
          <a:lstStyle/>
          <a:p>
            <a:pPr algn="ctr"/>
            <a:r>
              <a:rPr lang="fa-IR" sz="2800" dirty="0">
                <a:cs typeface="B Nazanin" panose="00000400000000000000" pitchFamily="2" charset="-78"/>
              </a:rPr>
              <a:t>وضعیت سوال</a:t>
            </a:r>
          </a:p>
        </p:txBody>
      </p:sp>
      <p:sp>
        <p:nvSpPr>
          <p:cNvPr id="6" name="Content Placeholder 5">
            <a:extLst>
              <a:ext uri="{FF2B5EF4-FFF2-40B4-BE49-F238E27FC236}">
                <a16:creationId xmlns:a16="http://schemas.microsoft.com/office/drawing/2014/main" id="{2FE634D8-5D9C-44C5-AEE7-AF0A658C7824}"/>
              </a:ext>
            </a:extLst>
          </p:cNvPr>
          <p:cNvSpPr>
            <a:spLocks noGrp="1"/>
          </p:cNvSpPr>
          <p:nvPr>
            <p:ph sz="quarter" idx="4"/>
          </p:nvPr>
        </p:nvSpPr>
        <p:spPr>
          <a:xfrm>
            <a:off x="6412361" y="2821491"/>
            <a:ext cx="5633865" cy="3229568"/>
          </a:xfrm>
        </p:spPr>
        <p:txBody>
          <a:bodyPr>
            <a:normAutofit/>
          </a:bodyPr>
          <a:lstStyle/>
          <a:p>
            <a:r>
              <a:rPr lang="fa-IR" dirty="0"/>
              <a:t>4</a:t>
            </a:r>
            <a:r>
              <a:rPr lang="fa-IR" sz="2400" dirty="0">
                <a:cs typeface="B Nazanin" panose="00000400000000000000" pitchFamily="2" charset="-78"/>
              </a:rPr>
              <a:t>- موضوعاتی که در حال حاضر برای دانشجویان زود و پیچیده است .</a:t>
            </a:r>
          </a:p>
          <a:p>
            <a:endParaRPr lang="fa-IR" sz="2400" dirty="0">
              <a:cs typeface="B Nazanin" panose="00000400000000000000" pitchFamily="2" charset="-78"/>
            </a:endParaRPr>
          </a:p>
          <a:p>
            <a:r>
              <a:rPr lang="fa-IR" sz="2400" dirty="0">
                <a:cs typeface="B Nazanin" panose="00000400000000000000" pitchFamily="2" charset="-78"/>
              </a:rPr>
              <a:t>5- مطالب نامربوط با موضوع درسی.</a:t>
            </a:r>
          </a:p>
        </p:txBody>
      </p:sp>
    </p:spTree>
    <p:extLst>
      <p:ext uri="{BB962C8B-B14F-4D97-AF65-F5344CB8AC3E}">
        <p14:creationId xmlns:p14="http://schemas.microsoft.com/office/powerpoint/2010/main" val="30340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824CF-D602-4C4A-8B30-7DFC29E29959}"/>
              </a:ext>
            </a:extLst>
          </p:cNvPr>
          <p:cNvSpPr>
            <a:spLocks noGrp="1"/>
          </p:cNvSpPr>
          <p:nvPr>
            <p:ph type="title"/>
          </p:nvPr>
        </p:nvSpPr>
        <p:spPr/>
        <p:txBody>
          <a:bodyPr>
            <a:normAutofit/>
          </a:bodyPr>
          <a:lstStyle/>
          <a:p>
            <a:pPr algn="ctr"/>
            <a:r>
              <a:rPr lang="fa-IR" sz="4800" dirty="0">
                <a:cs typeface="B Nazanin" panose="00000400000000000000" pitchFamily="2" charset="-78"/>
              </a:rPr>
              <a:t>صلاحیت های حرفه ای</a:t>
            </a:r>
          </a:p>
        </p:txBody>
      </p:sp>
      <p:sp>
        <p:nvSpPr>
          <p:cNvPr id="3" name="Content Placeholder 2">
            <a:extLst>
              <a:ext uri="{FF2B5EF4-FFF2-40B4-BE49-F238E27FC236}">
                <a16:creationId xmlns:a16="http://schemas.microsoft.com/office/drawing/2014/main" id="{C0A96AEA-B6CF-48D2-AC21-DCBDB5F32B0D}"/>
              </a:ext>
            </a:extLst>
          </p:cNvPr>
          <p:cNvSpPr>
            <a:spLocks noGrp="1"/>
          </p:cNvSpPr>
          <p:nvPr>
            <p:ph idx="1"/>
          </p:nvPr>
        </p:nvSpPr>
        <p:spPr>
          <a:xfrm>
            <a:off x="185531" y="2015732"/>
            <a:ext cx="11728174" cy="4037749"/>
          </a:xfrm>
        </p:spPr>
        <p:txBody>
          <a:bodyPr>
            <a:normAutofit/>
          </a:bodyPr>
          <a:lstStyle/>
          <a:p>
            <a:r>
              <a:rPr lang="fa-IR" sz="2400" dirty="0">
                <a:cs typeface="B Nazanin" panose="00000400000000000000" pitchFamily="2" charset="-78"/>
              </a:rPr>
              <a:t>در این بخش به 3 زمینه اصلی نقش حرفه ای مدرس یعنی 1 - برنامه ریزی درسی 2- ارائه درس 3 - ارزشیابی و امتحان تاکید می شود .</a:t>
            </a:r>
          </a:p>
          <a:p>
            <a:r>
              <a:rPr lang="fa-IR" sz="2400" dirty="0">
                <a:cs typeface="B Nazanin" panose="00000400000000000000" pitchFamily="2" charset="-78"/>
              </a:rPr>
              <a:t>عنصر اصلی برنامه ریزی درسی ، محتوای درس است .</a:t>
            </a:r>
          </a:p>
          <a:p>
            <a:r>
              <a:rPr lang="fa-IR" sz="2400" dirty="0">
                <a:cs typeface="B Nazanin" panose="00000400000000000000" pitchFamily="2" charset="-78"/>
              </a:rPr>
              <a:t>انواع محتوا شامل : نوشتاری ، تصویری ، فعالیت ها و تجارب یادگیری ، محتوای الکترونیکی می باشد .</a:t>
            </a:r>
          </a:p>
          <a:p>
            <a:r>
              <a:rPr lang="fa-IR" sz="2400" dirty="0">
                <a:cs typeface="B Nazanin" panose="00000400000000000000" pitchFamily="2" charset="-78"/>
              </a:rPr>
              <a:t>انتخاب محتوا : به روز کردن محتوا ، مخصوصا در مورد موضوعاتی که محتوایشان دستخوش تغییرات سریع است . </a:t>
            </a:r>
          </a:p>
          <a:p>
            <a:r>
              <a:rPr lang="fa-IR" sz="2400" dirty="0">
                <a:cs typeface="B Nazanin" panose="00000400000000000000" pitchFamily="2" charset="-78"/>
              </a:rPr>
              <a:t>پدیده نیم عمر اطلاعات و یادگیری مادام العمر </a:t>
            </a:r>
          </a:p>
        </p:txBody>
      </p:sp>
    </p:spTree>
    <p:extLst>
      <p:ext uri="{BB962C8B-B14F-4D97-AF65-F5344CB8AC3E}">
        <p14:creationId xmlns:p14="http://schemas.microsoft.com/office/powerpoint/2010/main" val="1032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9E4F7-C166-4FB1-8891-B2994FBCC35E}"/>
              </a:ext>
            </a:extLst>
          </p:cNvPr>
          <p:cNvSpPr>
            <a:spLocks noGrp="1"/>
          </p:cNvSpPr>
          <p:nvPr>
            <p:ph type="title"/>
          </p:nvPr>
        </p:nvSpPr>
        <p:spPr/>
        <p:txBody>
          <a:bodyPr>
            <a:normAutofit/>
          </a:bodyPr>
          <a:lstStyle/>
          <a:p>
            <a:pPr algn="ctr"/>
            <a:r>
              <a:rPr lang="fa-IR" sz="4000" dirty="0">
                <a:cs typeface="B Nazanin" panose="00000400000000000000" pitchFamily="2" charset="-78"/>
              </a:rPr>
              <a:t>تعاریف سواد از دیدگاه یونسکو </a:t>
            </a:r>
          </a:p>
        </p:txBody>
      </p:sp>
      <p:sp>
        <p:nvSpPr>
          <p:cNvPr id="3" name="Content Placeholder 2">
            <a:extLst>
              <a:ext uri="{FF2B5EF4-FFF2-40B4-BE49-F238E27FC236}">
                <a16:creationId xmlns:a16="http://schemas.microsoft.com/office/drawing/2014/main" id="{BC26C748-F0F1-4338-8051-DD0D5A4412D0}"/>
              </a:ext>
            </a:extLst>
          </p:cNvPr>
          <p:cNvSpPr>
            <a:spLocks noGrp="1"/>
          </p:cNvSpPr>
          <p:nvPr>
            <p:ph idx="1"/>
          </p:nvPr>
        </p:nvSpPr>
        <p:spPr>
          <a:xfrm>
            <a:off x="0" y="2015732"/>
            <a:ext cx="12192000" cy="4037749"/>
          </a:xfrm>
        </p:spPr>
        <p:txBody>
          <a:bodyPr>
            <a:normAutofit/>
          </a:bodyPr>
          <a:lstStyle/>
          <a:p>
            <a:r>
              <a:rPr lang="fa-IR" sz="2400" dirty="0">
                <a:cs typeface="B Nazanin" panose="00000400000000000000" pitchFamily="2" charset="-78"/>
              </a:rPr>
              <a:t>1- اولین تعریف سواد در اوایل قرن 20: توانایی خواندن و نوشتن به زبان مادری </a:t>
            </a:r>
          </a:p>
          <a:p>
            <a:r>
              <a:rPr lang="fa-IR" sz="2400" dirty="0">
                <a:cs typeface="B Nazanin" panose="00000400000000000000" pitchFamily="2" charset="-78"/>
              </a:rPr>
              <a:t>2- دومین تعریف سواد در اواخر قرن 20: توانایی خواندن و نوشتن به زبان مادری و استفاده از رایانه و دانستن یک زبان خارجی</a:t>
            </a:r>
          </a:p>
          <a:p>
            <a:r>
              <a:rPr lang="fa-IR" sz="2400" dirty="0">
                <a:cs typeface="B Nazanin" panose="00000400000000000000" pitchFamily="2" charset="-78"/>
              </a:rPr>
              <a:t>3- سومین تعریف سواد در دهه دوم قرن 21 : در این دوره ماهیت سواد تغییر یافت . در این تعریف ، توانایی در مهارت های 12 گانه ملاک باسوادی قرار گرفت . </a:t>
            </a:r>
          </a:p>
          <a:p>
            <a:r>
              <a:rPr lang="fa-IR" sz="2400" dirty="0">
                <a:cs typeface="B Nazanin" panose="00000400000000000000" pitchFamily="2" charset="-78"/>
              </a:rPr>
              <a:t>1- سواد عاطفی 2 – سواد ارتباطی 3 – سواد مالی 4 – سواد رسانه ای 5 – سواد تربیتی 6 – سواد رایانه ای 7 – سواد سلامتی 8 – سواد نژادی و قومی 9 – سواد بوم شناختی 10 – سواد تحلیلی 11 – سواد انرژی 12 – سواد علمی .</a:t>
            </a:r>
          </a:p>
        </p:txBody>
      </p:sp>
    </p:spTree>
    <p:extLst>
      <p:ext uri="{BB962C8B-B14F-4D97-AF65-F5344CB8AC3E}">
        <p14:creationId xmlns:p14="http://schemas.microsoft.com/office/powerpoint/2010/main" val="2254117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946CE-63E2-4A08-9563-4CD865C2EFC7}"/>
              </a:ext>
            </a:extLst>
          </p:cNvPr>
          <p:cNvSpPr>
            <a:spLocks noGrp="1"/>
          </p:cNvSpPr>
          <p:nvPr>
            <p:ph type="title"/>
          </p:nvPr>
        </p:nvSpPr>
        <p:spPr/>
        <p:txBody>
          <a:bodyPr>
            <a:normAutofit/>
          </a:bodyPr>
          <a:lstStyle/>
          <a:p>
            <a:pPr algn="ctr"/>
            <a:r>
              <a:rPr lang="fa-IR" sz="4800" dirty="0">
                <a:cs typeface="B Nazanin" panose="00000400000000000000" pitchFamily="2" charset="-78"/>
              </a:rPr>
              <a:t>مهارت های 12 گانه </a:t>
            </a:r>
          </a:p>
        </p:txBody>
      </p:sp>
      <p:sp>
        <p:nvSpPr>
          <p:cNvPr id="3" name="Content Placeholder 2">
            <a:extLst>
              <a:ext uri="{FF2B5EF4-FFF2-40B4-BE49-F238E27FC236}">
                <a16:creationId xmlns:a16="http://schemas.microsoft.com/office/drawing/2014/main" id="{3146862D-523F-47E1-9699-CD840A82FC10}"/>
              </a:ext>
            </a:extLst>
          </p:cNvPr>
          <p:cNvSpPr>
            <a:spLocks noGrp="1"/>
          </p:cNvSpPr>
          <p:nvPr>
            <p:ph idx="1"/>
          </p:nvPr>
        </p:nvSpPr>
        <p:spPr>
          <a:xfrm>
            <a:off x="119271" y="2015732"/>
            <a:ext cx="11953460" cy="4037749"/>
          </a:xfrm>
        </p:spPr>
        <p:txBody>
          <a:bodyPr>
            <a:normAutofit fontScale="92500"/>
          </a:bodyPr>
          <a:lstStyle/>
          <a:p>
            <a:r>
              <a:rPr lang="fa-IR" sz="2800" dirty="0"/>
              <a:t>1</a:t>
            </a:r>
            <a:r>
              <a:rPr lang="fa-IR" sz="3100" dirty="0">
                <a:cs typeface="B Nazanin" panose="00000400000000000000" pitchFamily="2" charset="-78"/>
              </a:rPr>
              <a:t> – سواد عاطفی : توانایی برقراری روابط عاطفی با خانواده و دوستان.</a:t>
            </a:r>
          </a:p>
          <a:p>
            <a:r>
              <a:rPr lang="fa-IR" sz="3100" dirty="0">
                <a:cs typeface="B Nazanin" panose="00000400000000000000" pitchFamily="2" charset="-78"/>
              </a:rPr>
              <a:t>2 – سواد ارتباطی : توانایی برقراری ارتباط مناسب با دیگران و دانستن آداب اجتماعی .</a:t>
            </a:r>
          </a:p>
          <a:p>
            <a:r>
              <a:rPr lang="fa-IR" sz="3100" dirty="0">
                <a:cs typeface="B Nazanin" panose="00000400000000000000" pitchFamily="2" charset="-78"/>
              </a:rPr>
              <a:t>3 – سواد مالی : توانایی مدیریت مالی خانواده ، دانستن روش های پس انداز و توازن دخل و خرج .</a:t>
            </a:r>
          </a:p>
          <a:p>
            <a:r>
              <a:rPr lang="fa-IR" sz="3100" dirty="0">
                <a:cs typeface="B Nazanin" panose="00000400000000000000" pitchFamily="2" charset="-78"/>
              </a:rPr>
              <a:t>4 – سواد رسانه ای : این که فرد بداند کدام رسانه معتبر و کدام نامعتبر است .</a:t>
            </a:r>
          </a:p>
          <a:p>
            <a:r>
              <a:rPr lang="fa-IR" sz="3100" dirty="0">
                <a:cs typeface="B Nazanin" panose="00000400000000000000" pitchFamily="2" charset="-78"/>
              </a:rPr>
              <a:t>5 – سواد تربیتی : توانایی تربیت فرزندان به نحو شایسته .</a:t>
            </a:r>
          </a:p>
          <a:p>
            <a:r>
              <a:rPr lang="fa-IR" sz="3100" dirty="0">
                <a:cs typeface="B Nazanin" panose="00000400000000000000" pitchFamily="2" charset="-78"/>
              </a:rPr>
              <a:t>6 – سواد رایانه ای : دانستن مهارت های راهبری رایانه . </a:t>
            </a:r>
          </a:p>
        </p:txBody>
      </p:sp>
    </p:spTree>
    <p:extLst>
      <p:ext uri="{BB962C8B-B14F-4D97-AF65-F5344CB8AC3E}">
        <p14:creationId xmlns:p14="http://schemas.microsoft.com/office/powerpoint/2010/main" val="3557086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69FC5-50FB-4AE0-8A80-60DCB8F6B243}"/>
              </a:ext>
            </a:extLst>
          </p:cNvPr>
          <p:cNvSpPr>
            <a:spLocks noGrp="1"/>
          </p:cNvSpPr>
          <p:nvPr>
            <p:ph type="title"/>
          </p:nvPr>
        </p:nvSpPr>
        <p:spPr/>
        <p:txBody>
          <a:bodyPr>
            <a:normAutofit/>
          </a:bodyPr>
          <a:lstStyle/>
          <a:p>
            <a:pPr algn="ctr"/>
            <a:r>
              <a:rPr lang="fa-IR" sz="4800" dirty="0">
                <a:cs typeface="B Nazanin" panose="00000400000000000000" pitchFamily="2" charset="-78"/>
              </a:rPr>
              <a:t>ادامه مهارت ها</a:t>
            </a:r>
          </a:p>
        </p:txBody>
      </p:sp>
      <p:sp>
        <p:nvSpPr>
          <p:cNvPr id="3" name="Content Placeholder 2">
            <a:extLst>
              <a:ext uri="{FF2B5EF4-FFF2-40B4-BE49-F238E27FC236}">
                <a16:creationId xmlns:a16="http://schemas.microsoft.com/office/drawing/2014/main" id="{B86340FD-D2D5-42A0-96EB-A9B79D32E3C7}"/>
              </a:ext>
            </a:extLst>
          </p:cNvPr>
          <p:cNvSpPr>
            <a:spLocks noGrp="1"/>
          </p:cNvSpPr>
          <p:nvPr>
            <p:ph idx="1"/>
          </p:nvPr>
        </p:nvSpPr>
        <p:spPr>
          <a:xfrm>
            <a:off x="0" y="1853754"/>
            <a:ext cx="12099235" cy="4295255"/>
          </a:xfrm>
        </p:spPr>
        <p:txBody>
          <a:bodyPr>
            <a:normAutofit/>
          </a:bodyPr>
          <a:lstStyle/>
          <a:p>
            <a:r>
              <a:rPr lang="fa-IR" dirty="0">
                <a:cs typeface="B Nazanin" panose="00000400000000000000" pitchFamily="2" charset="-78"/>
              </a:rPr>
              <a:t>7</a:t>
            </a:r>
            <a:r>
              <a:rPr lang="fa-IR" sz="2400" dirty="0">
                <a:cs typeface="B Nazanin" panose="00000400000000000000" pitchFamily="2" charset="-78"/>
              </a:rPr>
              <a:t> – سواد سلامتی : دانستن اطلاعات مهم در باره تغذیه سالم و کنترل بیماری ها .</a:t>
            </a:r>
          </a:p>
          <a:p>
            <a:r>
              <a:rPr lang="fa-IR" sz="2400" dirty="0">
                <a:cs typeface="B Nazanin" panose="00000400000000000000" pitchFamily="2" charset="-78"/>
              </a:rPr>
              <a:t>8 – سواد نژادی و قومی : شناخت نژادها و قومیت ها براساس احترام و تبعیض نگذاشتن . </a:t>
            </a:r>
          </a:p>
          <a:p>
            <a:r>
              <a:rPr lang="fa-IR" sz="2400" dirty="0">
                <a:cs typeface="B Nazanin" panose="00000400000000000000" pitchFamily="2" charset="-78"/>
              </a:rPr>
              <a:t>9 – سواد بوم شناختی : دانستن راه های حفاظت از محیط زیست . </a:t>
            </a:r>
          </a:p>
          <a:p>
            <a:r>
              <a:rPr lang="fa-IR" sz="2400" dirty="0">
                <a:cs typeface="B Nazanin" panose="00000400000000000000" pitchFamily="2" charset="-78"/>
              </a:rPr>
              <a:t>10- سواد تحلیلی : توانایی شناخت ، ارزیابی و تحلیل نظریه های مختلف و ایجاد استدلال های منطقی بدون تعصب و پیش فرض .</a:t>
            </a:r>
          </a:p>
          <a:p>
            <a:r>
              <a:rPr lang="fa-IR" sz="2400" dirty="0">
                <a:cs typeface="B Nazanin" panose="00000400000000000000" pitchFamily="2" charset="-78"/>
              </a:rPr>
              <a:t> 11 – سواد انرژی : توانایی مدیریت مصرف انرژی را داشته باشد .</a:t>
            </a:r>
          </a:p>
          <a:p>
            <a:r>
              <a:rPr lang="fa-IR" sz="2400" dirty="0">
                <a:cs typeface="B Nazanin" panose="00000400000000000000" pitchFamily="2" charset="-78"/>
              </a:rPr>
              <a:t>12- سوادعلمی : علاوه بر سواد دانشگاهی ، توانایی بحث یا حل و فصل مسائل را با راهکارهای علمی و عقلانی مناسب داشته باشد .</a:t>
            </a:r>
          </a:p>
        </p:txBody>
      </p:sp>
    </p:spTree>
    <p:extLst>
      <p:ext uri="{BB962C8B-B14F-4D97-AF65-F5344CB8AC3E}">
        <p14:creationId xmlns:p14="http://schemas.microsoft.com/office/powerpoint/2010/main" val="350020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A987E-59A5-400D-A233-DA6B9B410A75}"/>
              </a:ext>
            </a:extLst>
          </p:cNvPr>
          <p:cNvSpPr>
            <a:spLocks noGrp="1"/>
          </p:cNvSpPr>
          <p:nvPr>
            <p:ph type="title"/>
          </p:nvPr>
        </p:nvSpPr>
        <p:spPr/>
        <p:txBody>
          <a:bodyPr>
            <a:normAutofit/>
          </a:bodyPr>
          <a:lstStyle/>
          <a:p>
            <a:pPr algn="ctr"/>
            <a:r>
              <a:rPr lang="fa-IR" sz="4800" dirty="0">
                <a:cs typeface="B Nazanin" panose="00000400000000000000" pitchFamily="2" charset="-78"/>
              </a:rPr>
              <a:t>جدیدترین تعریف سواد</a:t>
            </a:r>
          </a:p>
        </p:txBody>
      </p:sp>
      <p:sp>
        <p:nvSpPr>
          <p:cNvPr id="3" name="Content Placeholder 2">
            <a:extLst>
              <a:ext uri="{FF2B5EF4-FFF2-40B4-BE49-F238E27FC236}">
                <a16:creationId xmlns:a16="http://schemas.microsoft.com/office/drawing/2014/main" id="{8481859E-823E-41C1-B1A4-C10F494A8B15}"/>
              </a:ext>
            </a:extLst>
          </p:cNvPr>
          <p:cNvSpPr>
            <a:spLocks noGrp="1"/>
          </p:cNvSpPr>
          <p:nvPr>
            <p:ph idx="1"/>
          </p:nvPr>
        </p:nvSpPr>
        <p:spPr>
          <a:xfrm>
            <a:off x="1" y="2015732"/>
            <a:ext cx="12059478" cy="4037749"/>
          </a:xfrm>
        </p:spPr>
        <p:txBody>
          <a:bodyPr>
            <a:normAutofit fontScale="92500" lnSpcReduction="20000"/>
          </a:bodyPr>
          <a:lstStyle/>
          <a:p>
            <a:r>
              <a:rPr lang="fa-IR" sz="3300" dirty="0">
                <a:cs typeface="B Nazanin" panose="00000400000000000000" pitchFamily="2" charset="-78"/>
              </a:rPr>
              <a:t>چهارمین تعریف : به تازگی یونسکو ، در تعریف سواد تغییر ایجاد کرد . و توانایی ایجاد تغییر ملاک با سوادی قرار گرفته است . </a:t>
            </a:r>
          </a:p>
          <a:p>
            <a:r>
              <a:rPr lang="fa-IR" sz="3300" dirty="0">
                <a:cs typeface="B Nazanin" panose="00000400000000000000" pitchFamily="2" charset="-78"/>
              </a:rPr>
              <a:t>شخصی با سواد تلقی می شود که بتواند با استفاده از خوانده ها و آموخته های خود ، تغییری در زندگی خود ایجاد کند .</a:t>
            </a:r>
          </a:p>
          <a:p>
            <a:r>
              <a:rPr lang="fa-IR" sz="3300" dirty="0">
                <a:cs typeface="B Nazanin" panose="00000400000000000000" pitchFamily="2" charset="-78"/>
              </a:rPr>
              <a:t>این تعریف مکمل تعریف قبلی است . زیرا صرف دانستن یک موضوع به معنای عمل به آن نیست .</a:t>
            </a:r>
          </a:p>
          <a:p>
            <a:r>
              <a:rPr lang="fa-IR" sz="3300" dirty="0">
                <a:cs typeface="B Nazanin" panose="00000400000000000000" pitchFamily="2" charset="-78"/>
              </a:rPr>
              <a:t>اگرمهارت ها و دانش آموخته شده باعث ایجاد تغییر معنا دار در زندگی فرد شود این فرد انسانی باسواد است . </a:t>
            </a:r>
          </a:p>
          <a:p>
            <a:endParaRPr lang="fa-IR" dirty="0"/>
          </a:p>
        </p:txBody>
      </p:sp>
    </p:spTree>
    <p:extLst>
      <p:ext uri="{BB962C8B-B14F-4D97-AF65-F5344CB8AC3E}">
        <p14:creationId xmlns:p14="http://schemas.microsoft.com/office/powerpoint/2010/main" val="3362834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D76313-B07A-4A16-AB57-D3CC8F6A7BF6}"/>
              </a:ext>
            </a:extLst>
          </p:cNvPr>
          <p:cNvSpPr txBox="1"/>
          <p:nvPr/>
        </p:nvSpPr>
        <p:spPr>
          <a:xfrm>
            <a:off x="212035" y="530087"/>
            <a:ext cx="11675165" cy="3416320"/>
          </a:xfrm>
          <a:prstGeom prst="rect">
            <a:avLst/>
          </a:prstGeom>
          <a:noFill/>
        </p:spPr>
        <p:txBody>
          <a:bodyPr wrap="square" rtlCol="1">
            <a:spAutoFit/>
          </a:bodyPr>
          <a:lstStyle/>
          <a:p>
            <a:pPr algn="r" rtl="1"/>
            <a:endParaRPr lang="fa-IR" sz="5400" dirty="0"/>
          </a:p>
          <a:p>
            <a:pPr algn="r" rtl="1"/>
            <a:r>
              <a:rPr lang="fa-IR" sz="5400" dirty="0"/>
              <a:t>دو کس رنج بیهوده بردند و سعی بی فایده کردند :</a:t>
            </a:r>
          </a:p>
          <a:p>
            <a:pPr algn="r" rtl="1"/>
            <a:r>
              <a:rPr lang="fa-IR" sz="5400" dirty="0"/>
              <a:t> یکی آن که اندوخت و نخورد ، دیگر آن که </a:t>
            </a:r>
          </a:p>
          <a:p>
            <a:pPr algn="r" rtl="1"/>
            <a:r>
              <a:rPr lang="fa-IR" sz="5400" dirty="0"/>
              <a:t>آموخت و نکرد . سعدی  </a:t>
            </a:r>
          </a:p>
        </p:txBody>
      </p:sp>
    </p:spTree>
    <p:extLst>
      <p:ext uri="{BB962C8B-B14F-4D97-AF65-F5344CB8AC3E}">
        <p14:creationId xmlns:p14="http://schemas.microsoft.com/office/powerpoint/2010/main" val="2916416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098D7-6673-4A2D-BE8A-AAC873F35924}"/>
              </a:ext>
            </a:extLst>
          </p:cNvPr>
          <p:cNvSpPr>
            <a:spLocks noGrp="1"/>
          </p:cNvSpPr>
          <p:nvPr>
            <p:ph type="title"/>
          </p:nvPr>
        </p:nvSpPr>
        <p:spPr/>
        <p:txBody>
          <a:bodyPr>
            <a:normAutofit/>
          </a:bodyPr>
          <a:lstStyle/>
          <a:p>
            <a:pPr algn="ctr"/>
            <a:r>
              <a:rPr lang="fa-IR" sz="6000" dirty="0">
                <a:cs typeface="B Nazanin" panose="00000400000000000000" pitchFamily="2" charset="-78"/>
              </a:rPr>
              <a:t>ارائه درس</a:t>
            </a:r>
          </a:p>
        </p:txBody>
      </p:sp>
      <p:sp>
        <p:nvSpPr>
          <p:cNvPr id="3" name="Content Placeholder 2">
            <a:extLst>
              <a:ext uri="{FF2B5EF4-FFF2-40B4-BE49-F238E27FC236}">
                <a16:creationId xmlns:a16="http://schemas.microsoft.com/office/drawing/2014/main" id="{F042D7F2-0233-4D1F-AECA-F422D7BCE7C5}"/>
              </a:ext>
            </a:extLst>
          </p:cNvPr>
          <p:cNvSpPr>
            <a:spLocks noGrp="1"/>
          </p:cNvSpPr>
          <p:nvPr>
            <p:ph idx="1"/>
          </p:nvPr>
        </p:nvSpPr>
        <p:spPr>
          <a:xfrm>
            <a:off x="106017" y="2015732"/>
            <a:ext cx="11979966" cy="4037749"/>
          </a:xfrm>
        </p:spPr>
        <p:txBody>
          <a:bodyPr>
            <a:normAutofit/>
          </a:bodyPr>
          <a:lstStyle/>
          <a:p>
            <a:r>
              <a:rPr lang="fa-IR" sz="3600" dirty="0">
                <a:cs typeface="B Nazanin" panose="00000400000000000000" pitchFamily="2" charset="-78"/>
              </a:rPr>
              <a:t>تسهیل در امر یادگیری دانشجویان وظیفه اصلی مدرس است .</a:t>
            </a:r>
          </a:p>
          <a:p>
            <a:r>
              <a:rPr lang="fa-IR" sz="3600" dirty="0">
                <a:cs typeface="B Nazanin" panose="00000400000000000000" pitchFamily="2" charset="-78"/>
              </a:rPr>
              <a:t>ارائه محتوا ، باشیوه های معمول در دانشگاه ها مانند : سخنرانی ، توضیحی ، مباحثه ، پرسش و پاسخ ، کارگاهی ، آزمایشی ، پژوهش و تحقیق ، گردش علمی ، حل مسئله و نمایش فیلم ... و با استفاده از رسانه های آموزشی مختلف مثل فیلم ، عکس ، نمودار ، ماکت ، اسلاید ، اشیاء حقیقی و ...صورت می پذیرد .</a:t>
            </a:r>
          </a:p>
        </p:txBody>
      </p:sp>
    </p:spTree>
    <p:extLst>
      <p:ext uri="{BB962C8B-B14F-4D97-AF65-F5344CB8AC3E}">
        <p14:creationId xmlns:p14="http://schemas.microsoft.com/office/powerpoint/2010/main" val="4265783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84EA-3F7D-46E9-B95D-5F7B0B9B23B0}"/>
              </a:ext>
            </a:extLst>
          </p:cNvPr>
          <p:cNvSpPr>
            <a:spLocks noGrp="1"/>
          </p:cNvSpPr>
          <p:nvPr>
            <p:ph type="title"/>
          </p:nvPr>
        </p:nvSpPr>
        <p:spPr/>
        <p:txBody>
          <a:bodyPr>
            <a:normAutofit/>
          </a:bodyPr>
          <a:lstStyle/>
          <a:p>
            <a:pPr algn="ctr"/>
            <a:r>
              <a:rPr lang="fa-IR" sz="4400" dirty="0">
                <a:cs typeface="B Nazanin" panose="00000400000000000000" pitchFamily="2" charset="-78"/>
              </a:rPr>
              <a:t>ارزشیابی پیشرفت تحصیلی</a:t>
            </a:r>
          </a:p>
        </p:txBody>
      </p:sp>
      <p:sp>
        <p:nvSpPr>
          <p:cNvPr id="3" name="Content Placeholder 2">
            <a:extLst>
              <a:ext uri="{FF2B5EF4-FFF2-40B4-BE49-F238E27FC236}">
                <a16:creationId xmlns:a16="http://schemas.microsoft.com/office/drawing/2014/main" id="{107D906A-B20D-4627-A628-E138A1CE96C2}"/>
              </a:ext>
            </a:extLst>
          </p:cNvPr>
          <p:cNvSpPr>
            <a:spLocks noGrp="1"/>
          </p:cNvSpPr>
          <p:nvPr>
            <p:ph idx="1"/>
          </p:nvPr>
        </p:nvSpPr>
        <p:spPr>
          <a:xfrm>
            <a:off x="106017" y="2015732"/>
            <a:ext cx="11993218" cy="4037749"/>
          </a:xfrm>
        </p:spPr>
        <p:txBody>
          <a:bodyPr>
            <a:normAutofit/>
          </a:bodyPr>
          <a:lstStyle/>
          <a:p>
            <a:r>
              <a:rPr lang="fa-IR" sz="2800" dirty="0">
                <a:cs typeface="B Nazanin" panose="00000400000000000000" pitchFamily="2" charset="-78"/>
              </a:rPr>
              <a:t>ارزشیابی پیشرفت تحصیلی ، میزان موفقیت دانشجویان را در تحقق هدف های معین نشان می دهد.</a:t>
            </a:r>
          </a:p>
          <a:p>
            <a:r>
              <a:rPr lang="fa-IR" sz="2800" dirty="0">
                <a:cs typeface="B Nazanin" panose="00000400000000000000" pitchFamily="2" charset="-78"/>
              </a:rPr>
              <a:t>ارزشیابی پیشرفت تحصیلی ، نوعی ارزیابی ضمنی ازفرآیند تدریس هم به حساب  می آید ( بازخورد ) .</a:t>
            </a:r>
          </a:p>
          <a:p>
            <a:r>
              <a:rPr lang="fa-IR" sz="2800" dirty="0">
                <a:cs typeface="B Nazanin" panose="00000400000000000000" pitchFamily="2" charset="-78"/>
              </a:rPr>
              <a:t>ارزشیابی به شیوه های مختلف می تواند اجرا شود . ارزشیابی ذهنی ، ارزشیابی عینی ، ارزشیابی ترکیبی . </a:t>
            </a:r>
          </a:p>
          <a:p>
            <a:r>
              <a:rPr lang="fa-IR" sz="2800" dirty="0">
                <a:cs typeface="B Nazanin" panose="00000400000000000000" pitchFamily="2" charset="-78"/>
              </a:rPr>
              <a:t>ارزشیابی فرآیندی مستمر و مداوم محسوب می شود . که به دو شکل رسمی و اتفاقی صورت می پذیرد .</a:t>
            </a:r>
          </a:p>
        </p:txBody>
      </p:sp>
    </p:spTree>
    <p:extLst>
      <p:ext uri="{BB962C8B-B14F-4D97-AF65-F5344CB8AC3E}">
        <p14:creationId xmlns:p14="http://schemas.microsoft.com/office/powerpoint/2010/main" val="307874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3258-B605-4323-B407-9AE5672E97EA}"/>
              </a:ext>
            </a:extLst>
          </p:cNvPr>
          <p:cNvSpPr>
            <a:spLocks noGrp="1"/>
          </p:cNvSpPr>
          <p:nvPr>
            <p:ph type="ctrTitle"/>
          </p:nvPr>
        </p:nvSpPr>
        <p:spPr>
          <a:xfrm>
            <a:off x="1" y="106018"/>
            <a:ext cx="12059478" cy="3237712"/>
          </a:xfrm>
        </p:spPr>
        <p:txBody>
          <a:bodyPr>
            <a:normAutofit/>
          </a:bodyPr>
          <a:lstStyle/>
          <a:p>
            <a:pPr algn="ctr"/>
            <a:r>
              <a:rPr lang="fa-IR" sz="6000" dirty="0"/>
              <a:t>روش ها و فنون تدریس در دانشگاه</a:t>
            </a:r>
          </a:p>
        </p:txBody>
      </p:sp>
    </p:spTree>
    <p:extLst>
      <p:ext uri="{BB962C8B-B14F-4D97-AF65-F5344CB8AC3E}">
        <p14:creationId xmlns:p14="http://schemas.microsoft.com/office/powerpoint/2010/main" val="354195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B0C77-EA21-4046-8798-237CC9A9E961}"/>
              </a:ext>
            </a:extLst>
          </p:cNvPr>
          <p:cNvSpPr>
            <a:spLocks noGrp="1"/>
          </p:cNvSpPr>
          <p:nvPr>
            <p:ph type="title"/>
          </p:nvPr>
        </p:nvSpPr>
        <p:spPr/>
        <p:txBody>
          <a:bodyPr>
            <a:normAutofit/>
          </a:bodyPr>
          <a:lstStyle/>
          <a:p>
            <a:pPr algn="ctr"/>
            <a:r>
              <a:rPr lang="fa-IR" sz="4800" dirty="0">
                <a:cs typeface="B Nazanin" panose="00000400000000000000" pitchFamily="2" charset="-78"/>
              </a:rPr>
              <a:t>ادامه ارزشیابی </a:t>
            </a:r>
          </a:p>
        </p:txBody>
      </p:sp>
      <p:sp>
        <p:nvSpPr>
          <p:cNvPr id="3" name="Content Placeholder 2">
            <a:extLst>
              <a:ext uri="{FF2B5EF4-FFF2-40B4-BE49-F238E27FC236}">
                <a16:creationId xmlns:a16="http://schemas.microsoft.com/office/drawing/2014/main" id="{38330B43-989C-4BD9-9871-5AA0591DEE13}"/>
              </a:ext>
            </a:extLst>
          </p:cNvPr>
          <p:cNvSpPr>
            <a:spLocks noGrp="1"/>
          </p:cNvSpPr>
          <p:nvPr>
            <p:ph idx="1"/>
          </p:nvPr>
        </p:nvSpPr>
        <p:spPr>
          <a:xfrm>
            <a:off x="1" y="2015732"/>
            <a:ext cx="12059478" cy="4037749"/>
          </a:xfrm>
        </p:spPr>
        <p:txBody>
          <a:bodyPr>
            <a:normAutofit/>
          </a:bodyPr>
          <a:lstStyle/>
          <a:p>
            <a:r>
              <a:rPr lang="fa-IR" sz="2800" dirty="0">
                <a:cs typeface="B Nazanin" panose="00000400000000000000" pitchFamily="2" charset="-78"/>
              </a:rPr>
              <a:t>ارزشیابی اتفاقی : با مشاهده رفتار های غیر کلامی مثل حرکات دست و صورت دانشجویان ، شنیدن نوع سوالاتی که دانشجو طرح می کند ، مشارکت در بحث های کلاسی ، ...میزان آموخته ها و دریافت های دانشجو ، در زمینه فکری ، فرآیند تدریس یا مهارت مورد نظر معین می شود .</a:t>
            </a:r>
          </a:p>
          <a:p>
            <a:r>
              <a:rPr lang="fa-IR" sz="2800" dirty="0">
                <a:cs typeface="B Nazanin" panose="00000400000000000000" pitchFamily="2" charset="-78"/>
              </a:rPr>
              <a:t>ارزشیابی رسمی : شامل ارزشیابی قبل از تدریس ( آغازین ) ، ارزشیابی حین تدریس ( مستمر یا تکوینی )       و ارزشیابی بعد از تدریس یا پایانی ( نهایی) .</a:t>
            </a:r>
          </a:p>
          <a:p>
            <a:r>
              <a:rPr lang="fa-IR" sz="2800" dirty="0">
                <a:cs typeface="B Nazanin" panose="00000400000000000000" pitchFamily="2" charset="-78"/>
              </a:rPr>
              <a:t>اصلی ترین هدف ارزشیابی از دانشجویان ، صرفا تخصیص نمره جهت ارتقاء به نیمسال بعدی نیست .            بلکه تعیین میزان کیفیت فراگیری اوست . </a:t>
            </a:r>
          </a:p>
          <a:p>
            <a:endParaRPr lang="fa-IR" dirty="0"/>
          </a:p>
          <a:p>
            <a:endParaRPr lang="fa-IR" dirty="0"/>
          </a:p>
          <a:p>
            <a:endParaRPr lang="fa-IR" dirty="0"/>
          </a:p>
          <a:p>
            <a:endParaRPr lang="fa-IR" dirty="0"/>
          </a:p>
          <a:p>
            <a:endParaRPr lang="fa-IR" dirty="0"/>
          </a:p>
          <a:p>
            <a:endParaRPr lang="fa-IR" dirty="0"/>
          </a:p>
          <a:p>
            <a:endParaRPr lang="fa-IR" dirty="0"/>
          </a:p>
        </p:txBody>
      </p:sp>
    </p:spTree>
    <p:extLst>
      <p:ext uri="{BB962C8B-B14F-4D97-AF65-F5344CB8AC3E}">
        <p14:creationId xmlns:p14="http://schemas.microsoft.com/office/powerpoint/2010/main" val="2305592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FB07B-FAE1-4BBC-A3B4-20766BF4EF4D}"/>
              </a:ext>
            </a:extLst>
          </p:cNvPr>
          <p:cNvSpPr>
            <a:spLocks noGrp="1"/>
          </p:cNvSpPr>
          <p:nvPr>
            <p:ph type="title"/>
          </p:nvPr>
        </p:nvSpPr>
        <p:spPr/>
        <p:txBody>
          <a:bodyPr>
            <a:normAutofit/>
          </a:bodyPr>
          <a:lstStyle/>
          <a:p>
            <a:pPr algn="ctr"/>
            <a:r>
              <a:rPr lang="fa-IR" sz="4800" dirty="0">
                <a:cs typeface="B Nazanin" panose="00000400000000000000" pitchFamily="2" charset="-78"/>
              </a:rPr>
              <a:t>صلاحیت های شخصی ( فردی )</a:t>
            </a:r>
          </a:p>
        </p:txBody>
      </p:sp>
      <p:sp>
        <p:nvSpPr>
          <p:cNvPr id="3" name="Content Placeholder 2">
            <a:extLst>
              <a:ext uri="{FF2B5EF4-FFF2-40B4-BE49-F238E27FC236}">
                <a16:creationId xmlns:a16="http://schemas.microsoft.com/office/drawing/2014/main" id="{C20C8BA8-89B5-4AEF-9E4A-A4296F05F618}"/>
              </a:ext>
            </a:extLst>
          </p:cNvPr>
          <p:cNvSpPr>
            <a:spLocks noGrp="1"/>
          </p:cNvSpPr>
          <p:nvPr>
            <p:ph idx="1"/>
          </p:nvPr>
        </p:nvSpPr>
        <p:spPr>
          <a:xfrm>
            <a:off x="1" y="2015732"/>
            <a:ext cx="12192000" cy="4037749"/>
          </a:xfrm>
        </p:spPr>
        <p:txBody>
          <a:bodyPr>
            <a:normAutofit/>
          </a:bodyPr>
          <a:lstStyle/>
          <a:p>
            <a:r>
              <a:rPr lang="fa-IR" sz="4000" dirty="0">
                <a:cs typeface="B Nazanin" panose="00000400000000000000" pitchFamily="2" charset="-78"/>
              </a:rPr>
              <a:t>ویژگی های شخصی :  </a:t>
            </a:r>
          </a:p>
          <a:p>
            <a:r>
              <a:rPr lang="fa-IR" sz="2800" dirty="0">
                <a:cs typeface="B Nazanin" panose="00000400000000000000" pitchFamily="2" charset="-78"/>
              </a:rPr>
              <a:t>در کلاس مرتب و صاف بایستید . </a:t>
            </a:r>
          </a:p>
          <a:p>
            <a:r>
              <a:rPr lang="fa-IR" sz="2800" dirty="0">
                <a:cs typeface="B Nazanin" panose="00000400000000000000" pitchFamily="2" charset="-78"/>
              </a:rPr>
              <a:t>همه کلاس را زیر نظر داشته باشید . </a:t>
            </a:r>
          </a:p>
          <a:p>
            <a:r>
              <a:rPr lang="fa-IR" sz="2800" dirty="0">
                <a:cs typeface="B Nazanin" panose="00000400000000000000" pitchFamily="2" charset="-78"/>
              </a:rPr>
              <a:t>ظاهر تمیز و آرسته ای داشته باشید .</a:t>
            </a:r>
          </a:p>
          <a:p>
            <a:r>
              <a:rPr lang="fa-IR" sz="2800" dirty="0">
                <a:cs typeface="B Nazanin" panose="00000400000000000000" pitchFamily="2" charset="-78"/>
              </a:rPr>
              <a:t>ثبات عاطفی داشته باشید .</a:t>
            </a:r>
          </a:p>
          <a:p>
            <a:r>
              <a:rPr lang="fa-IR" sz="2800" dirty="0">
                <a:cs typeface="B Nazanin" panose="00000400000000000000" pitchFamily="2" charset="-78"/>
              </a:rPr>
              <a:t>انصاف را رعایت کنید .</a:t>
            </a:r>
          </a:p>
          <a:p>
            <a:pPr marL="0" indent="0">
              <a:buNone/>
            </a:pPr>
            <a:endParaRPr lang="fa-IR" dirty="0"/>
          </a:p>
          <a:p>
            <a:endParaRPr lang="fa-IR" dirty="0"/>
          </a:p>
        </p:txBody>
      </p:sp>
    </p:spTree>
    <p:extLst>
      <p:ext uri="{BB962C8B-B14F-4D97-AF65-F5344CB8AC3E}">
        <p14:creationId xmlns:p14="http://schemas.microsoft.com/office/powerpoint/2010/main" val="2739640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1CC7-2F3F-48A4-B39E-498EE924BC45}"/>
              </a:ext>
            </a:extLst>
          </p:cNvPr>
          <p:cNvSpPr>
            <a:spLocks noGrp="1"/>
          </p:cNvSpPr>
          <p:nvPr>
            <p:ph type="title"/>
          </p:nvPr>
        </p:nvSpPr>
        <p:spPr/>
        <p:txBody>
          <a:bodyPr>
            <a:normAutofit/>
          </a:bodyPr>
          <a:lstStyle/>
          <a:p>
            <a:pPr algn="ctr"/>
            <a:r>
              <a:rPr lang="fa-IR" sz="4400" dirty="0">
                <a:cs typeface="B Nazanin" panose="00000400000000000000" pitchFamily="2" charset="-78"/>
              </a:rPr>
              <a:t>ادامه ویژگی های شخصی </a:t>
            </a:r>
          </a:p>
        </p:txBody>
      </p:sp>
      <p:sp>
        <p:nvSpPr>
          <p:cNvPr id="3" name="Content Placeholder 2">
            <a:extLst>
              <a:ext uri="{FF2B5EF4-FFF2-40B4-BE49-F238E27FC236}">
                <a16:creationId xmlns:a16="http://schemas.microsoft.com/office/drawing/2014/main" id="{C45B9AD5-5BC2-4E83-A80B-DDFD1EEA4B26}"/>
              </a:ext>
            </a:extLst>
          </p:cNvPr>
          <p:cNvSpPr>
            <a:spLocks noGrp="1"/>
          </p:cNvSpPr>
          <p:nvPr>
            <p:ph idx="1"/>
          </p:nvPr>
        </p:nvSpPr>
        <p:spPr>
          <a:xfrm>
            <a:off x="0" y="2015732"/>
            <a:ext cx="12192000" cy="4037749"/>
          </a:xfrm>
        </p:spPr>
        <p:txBody>
          <a:bodyPr>
            <a:normAutofit/>
          </a:bodyPr>
          <a:lstStyle/>
          <a:p>
            <a:r>
              <a:rPr lang="fa-IR" sz="2800" dirty="0">
                <a:cs typeface="B Nazanin" panose="00000400000000000000" pitchFamily="2" charset="-78"/>
              </a:rPr>
              <a:t>بالحن رسا و روشن صحبت کنید .</a:t>
            </a:r>
          </a:p>
          <a:p>
            <a:r>
              <a:rPr lang="fa-IR" sz="2800" dirty="0">
                <a:cs typeface="B Nazanin" panose="00000400000000000000" pitchFamily="2" charset="-78"/>
              </a:rPr>
              <a:t>صبور و شکیبا باشید .</a:t>
            </a:r>
          </a:p>
          <a:p>
            <a:r>
              <a:rPr lang="fa-IR" sz="2800" dirty="0">
                <a:cs typeface="B Nazanin" panose="00000400000000000000" pitchFamily="2" charset="-78"/>
              </a:rPr>
              <a:t>با احترام با دانشجویان رفتار کنید ......این فهرست می تواند طولانی باشد .</a:t>
            </a:r>
          </a:p>
          <a:p>
            <a:r>
              <a:rPr lang="fa-IR" sz="2800" dirty="0">
                <a:cs typeface="B Nazanin" panose="00000400000000000000" pitchFamily="2" charset="-78"/>
              </a:rPr>
              <a:t>ویژگی های شخصی و رفتارها ، فقط در شرایط افراط و تفریط است که مشخص می شوند .                             ( ویژگی های روانشناختی و احساسی ) </a:t>
            </a:r>
          </a:p>
          <a:p>
            <a:r>
              <a:rPr lang="fa-IR" sz="2800" dirty="0">
                <a:cs typeface="B Nazanin" panose="00000400000000000000" pitchFamily="2" charset="-78"/>
              </a:rPr>
              <a:t>اغلب ویژگی های شخصی بر فراگیران تاثیر اندکی دارند .</a:t>
            </a:r>
          </a:p>
        </p:txBody>
      </p:sp>
    </p:spTree>
    <p:extLst>
      <p:ext uri="{BB962C8B-B14F-4D97-AF65-F5344CB8AC3E}">
        <p14:creationId xmlns:p14="http://schemas.microsoft.com/office/powerpoint/2010/main" val="2021507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246E8-0576-4450-AB06-43C669C433B2}"/>
              </a:ext>
            </a:extLst>
          </p:cNvPr>
          <p:cNvSpPr>
            <a:spLocks noGrp="1"/>
          </p:cNvSpPr>
          <p:nvPr>
            <p:ph type="title"/>
          </p:nvPr>
        </p:nvSpPr>
        <p:spPr/>
        <p:txBody>
          <a:bodyPr>
            <a:normAutofit/>
          </a:bodyPr>
          <a:lstStyle/>
          <a:p>
            <a:pPr algn="ctr"/>
            <a:r>
              <a:rPr lang="fa-IR" sz="4400" dirty="0">
                <a:cs typeface="B Nazanin" panose="00000400000000000000" pitchFamily="2" charset="-78"/>
              </a:rPr>
              <a:t>متغیر های خیلی موثر </a:t>
            </a:r>
          </a:p>
        </p:txBody>
      </p:sp>
      <p:sp>
        <p:nvSpPr>
          <p:cNvPr id="3" name="Content Placeholder 2">
            <a:extLst>
              <a:ext uri="{FF2B5EF4-FFF2-40B4-BE49-F238E27FC236}">
                <a16:creationId xmlns:a16="http://schemas.microsoft.com/office/drawing/2014/main" id="{EDC13C74-3D4A-4AC2-9E68-F5466E95187F}"/>
              </a:ext>
            </a:extLst>
          </p:cNvPr>
          <p:cNvSpPr>
            <a:spLocks noGrp="1"/>
          </p:cNvSpPr>
          <p:nvPr>
            <p:ph idx="1"/>
          </p:nvPr>
        </p:nvSpPr>
        <p:spPr>
          <a:xfrm>
            <a:off x="172278" y="2015732"/>
            <a:ext cx="11926957" cy="4037749"/>
          </a:xfrm>
        </p:spPr>
        <p:txBody>
          <a:bodyPr>
            <a:normAutofit/>
          </a:bodyPr>
          <a:lstStyle/>
          <a:p>
            <a:r>
              <a:rPr lang="fa-IR" sz="2800" dirty="0">
                <a:cs typeface="B Nazanin" panose="00000400000000000000" pitchFamily="2" charset="-78"/>
              </a:rPr>
              <a:t>متغیرهای که حتی تفاوت های اندک در اثربخشی را هم نشان می دهند عبارتند از : </a:t>
            </a:r>
          </a:p>
          <a:p>
            <a:r>
              <a:rPr lang="fa-IR" sz="3200" dirty="0">
                <a:cs typeface="B Nazanin" panose="00000400000000000000" pitchFamily="2" charset="-78"/>
              </a:rPr>
              <a:t>1 - نگرش و طرز فکر : </a:t>
            </a:r>
            <a:r>
              <a:rPr lang="fa-IR" sz="2400" dirty="0">
                <a:cs typeface="B Nazanin" panose="00000400000000000000" pitchFamily="2" charset="-78"/>
              </a:rPr>
              <a:t>نگرش مثبت نسبت به دانشجویان ، نسبت به تدریس ، نسبت به سازمان ( دانشگاه )  </a:t>
            </a:r>
          </a:p>
          <a:p>
            <a:pPr marL="0" indent="0">
              <a:buNone/>
            </a:pPr>
            <a:r>
              <a:rPr lang="fa-IR" sz="2400" dirty="0">
                <a:cs typeface="B Nazanin" panose="00000400000000000000" pitchFamily="2" charset="-78"/>
              </a:rPr>
              <a:t>    (  تئوری </a:t>
            </a:r>
            <a:r>
              <a:rPr lang="en-US" sz="2400" dirty="0">
                <a:cs typeface="B Nazanin" panose="00000400000000000000" pitchFamily="2" charset="-78"/>
              </a:rPr>
              <a:t>x</a:t>
            </a:r>
            <a:r>
              <a:rPr lang="fa-IR" sz="2400" dirty="0">
                <a:cs typeface="B Nazanin" panose="00000400000000000000" pitchFamily="2" charset="-78"/>
              </a:rPr>
              <a:t>  و تئوری  </a:t>
            </a:r>
            <a:r>
              <a:rPr lang="en-US" sz="2400" dirty="0">
                <a:cs typeface="B Nazanin" panose="00000400000000000000" pitchFamily="2" charset="-78"/>
              </a:rPr>
              <a:t>y</a:t>
            </a:r>
            <a:r>
              <a:rPr lang="fa-IR" sz="2400" dirty="0">
                <a:cs typeface="B Nazanin" panose="00000400000000000000" pitchFamily="2" charset="-78"/>
              </a:rPr>
              <a:t> مک گریگور )</a:t>
            </a:r>
          </a:p>
          <a:p>
            <a:r>
              <a:rPr lang="fa-IR" sz="3200" dirty="0">
                <a:cs typeface="B Nazanin" panose="00000400000000000000" pitchFamily="2" charset="-78"/>
              </a:rPr>
              <a:t>2 - توانایی های عقلانی : </a:t>
            </a:r>
            <a:r>
              <a:rPr lang="fa-IR" sz="2400" dirty="0">
                <a:cs typeface="B Nazanin" panose="00000400000000000000" pitchFamily="2" charset="-78"/>
              </a:rPr>
              <a:t>مدرس باید بخواند ، بنویسد ، استدلال کند ، محاسبه کند ، جمع بندی کند ، تصمیم عاقلانه بگیرد ، حلال مشکل باشد و...این کارها در واقع از وظایف مغز است .</a:t>
            </a:r>
          </a:p>
          <a:p>
            <a:r>
              <a:rPr lang="fa-IR" sz="3200" dirty="0">
                <a:cs typeface="B Nazanin" panose="00000400000000000000" pitchFamily="2" charset="-78"/>
              </a:rPr>
              <a:t>3 - برقراری ارتباط موثر : </a:t>
            </a:r>
            <a:r>
              <a:rPr lang="fa-IR" sz="2400" dirty="0">
                <a:cs typeface="B Nazanin" panose="00000400000000000000" pitchFamily="2" charset="-78"/>
              </a:rPr>
              <a:t>لازمه ی کار یک مدرس کارآمد برقراری ارتباط مناسب است . </a:t>
            </a:r>
          </a:p>
          <a:p>
            <a:endParaRPr lang="fa-IR" sz="2400" dirty="0">
              <a:cs typeface="B Nazanin" panose="00000400000000000000" pitchFamily="2" charset="-78"/>
            </a:endParaRPr>
          </a:p>
          <a:p>
            <a:endParaRPr lang="fa-IR" dirty="0"/>
          </a:p>
          <a:p>
            <a:endParaRPr lang="fa-IR" dirty="0"/>
          </a:p>
          <a:p>
            <a:endParaRPr lang="fa-IR" dirty="0"/>
          </a:p>
          <a:p>
            <a:endParaRPr lang="fa-IR" dirty="0"/>
          </a:p>
          <a:p>
            <a:endParaRPr lang="fa-IR" dirty="0"/>
          </a:p>
          <a:p>
            <a:endParaRPr lang="fa-IR" dirty="0"/>
          </a:p>
          <a:p>
            <a:endParaRPr lang="fa-IR" dirty="0"/>
          </a:p>
          <a:p>
            <a:endParaRPr lang="fa-IR" dirty="0"/>
          </a:p>
        </p:txBody>
      </p:sp>
    </p:spTree>
    <p:extLst>
      <p:ext uri="{BB962C8B-B14F-4D97-AF65-F5344CB8AC3E}">
        <p14:creationId xmlns:p14="http://schemas.microsoft.com/office/powerpoint/2010/main" val="2585885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A4519-E59A-4C2F-B398-0EBE72C9B459}"/>
              </a:ext>
            </a:extLst>
          </p:cNvPr>
          <p:cNvSpPr>
            <a:spLocks noGrp="1"/>
          </p:cNvSpPr>
          <p:nvPr>
            <p:ph type="title"/>
          </p:nvPr>
        </p:nvSpPr>
        <p:spPr/>
        <p:txBody>
          <a:bodyPr>
            <a:normAutofit/>
          </a:bodyPr>
          <a:lstStyle/>
          <a:p>
            <a:pPr algn="ctr"/>
            <a:r>
              <a:rPr lang="fa-IR" sz="4400" dirty="0">
                <a:cs typeface="B Nazanin" panose="00000400000000000000" pitchFamily="2" charset="-78"/>
              </a:rPr>
              <a:t>متغیر های خیلی موثر </a:t>
            </a:r>
          </a:p>
        </p:txBody>
      </p:sp>
      <p:sp>
        <p:nvSpPr>
          <p:cNvPr id="3" name="Content Placeholder 2">
            <a:extLst>
              <a:ext uri="{FF2B5EF4-FFF2-40B4-BE49-F238E27FC236}">
                <a16:creationId xmlns:a16="http://schemas.microsoft.com/office/drawing/2014/main" id="{763D975B-B7B1-4702-AE63-6439F64DD85B}"/>
              </a:ext>
            </a:extLst>
          </p:cNvPr>
          <p:cNvSpPr>
            <a:spLocks noGrp="1"/>
          </p:cNvSpPr>
          <p:nvPr>
            <p:ph idx="1"/>
          </p:nvPr>
        </p:nvSpPr>
        <p:spPr>
          <a:xfrm>
            <a:off x="0" y="2015732"/>
            <a:ext cx="12099235" cy="4037749"/>
          </a:xfrm>
        </p:spPr>
        <p:txBody>
          <a:bodyPr>
            <a:normAutofit/>
          </a:bodyPr>
          <a:lstStyle/>
          <a:p>
            <a:r>
              <a:rPr lang="fa-IR" sz="3200" dirty="0">
                <a:cs typeface="B Nazanin" panose="00000400000000000000" pitchFamily="2" charset="-78"/>
              </a:rPr>
              <a:t>4 - خلاقیت :</a:t>
            </a:r>
            <a:r>
              <a:rPr lang="fa-IR" sz="2800" dirty="0">
                <a:cs typeface="B Nazanin" panose="00000400000000000000" pitchFamily="2" charset="-78"/>
              </a:rPr>
              <a:t> خلاقیت و ابتکار ویژگی های هستند که به کمک آن ها می توان مدرس خوب یا بد را از هم تشخیص داد .</a:t>
            </a:r>
          </a:p>
          <a:p>
            <a:r>
              <a:rPr lang="fa-IR" sz="2800" dirty="0">
                <a:cs typeface="B Nazanin" panose="00000400000000000000" pitchFamily="2" charset="-78"/>
              </a:rPr>
              <a:t>در حالی که یک روش برای یک کلاس کارآمد است ممکن است برای سایر دروس یا کلاس دیگری هیچ گونه کارایی نداشته باشد . ( روش های اقتضایی یا ترکیبی ) </a:t>
            </a:r>
          </a:p>
          <a:p>
            <a:r>
              <a:rPr lang="fa-IR" sz="2800" dirty="0">
                <a:cs typeface="B Nazanin" panose="00000400000000000000" pitchFamily="2" charset="-78"/>
              </a:rPr>
              <a:t>بدیهی ترین دلیل ضرورت تغییر در روش های تدریس در درس ها و کلاس های مختلف آن است که افراد از نظر تجربه ، روش های یادگیری و گنجایش ادراکی متفاوت هستند .</a:t>
            </a:r>
          </a:p>
        </p:txBody>
      </p:sp>
    </p:spTree>
    <p:extLst>
      <p:ext uri="{BB962C8B-B14F-4D97-AF65-F5344CB8AC3E}">
        <p14:creationId xmlns:p14="http://schemas.microsoft.com/office/powerpoint/2010/main" val="1591756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cs typeface="B Nazanin" panose="00000400000000000000" pitchFamily="2" charset="-78"/>
              </a:rPr>
              <a:t>متغیر های خیلی موثر</a:t>
            </a:r>
          </a:p>
        </p:txBody>
      </p:sp>
      <p:sp>
        <p:nvSpPr>
          <p:cNvPr id="3" name="Content Placeholder 2"/>
          <p:cNvSpPr>
            <a:spLocks noGrp="1"/>
          </p:cNvSpPr>
          <p:nvPr>
            <p:ph idx="1"/>
          </p:nvPr>
        </p:nvSpPr>
        <p:spPr>
          <a:xfrm>
            <a:off x="128789" y="2015732"/>
            <a:ext cx="11964473" cy="3934307"/>
          </a:xfrm>
        </p:spPr>
        <p:txBody>
          <a:bodyPr>
            <a:normAutofit lnSpcReduction="10000"/>
          </a:bodyPr>
          <a:lstStyle/>
          <a:p>
            <a:r>
              <a:rPr lang="fa-IR" dirty="0">
                <a:cs typeface="B Nazanin" panose="00000400000000000000" pitchFamily="2" charset="-78"/>
              </a:rPr>
              <a:t>5</a:t>
            </a:r>
            <a:r>
              <a:rPr lang="fa-IR" sz="2800" dirty="0">
                <a:cs typeface="B Nazanin" panose="00000400000000000000" pitchFamily="2" charset="-78"/>
              </a:rPr>
              <a:t> – مهارت های اجتماعی : ( بین فردی ).</a:t>
            </a:r>
          </a:p>
          <a:p>
            <a:r>
              <a:rPr lang="fa-IR" sz="2400" dirty="0">
                <a:cs typeface="B Nazanin" panose="00000400000000000000" pitchFamily="2" charset="-78"/>
              </a:rPr>
              <a:t>قابلیت برقراری ارتباط مناسب با دانشجویان ، مدیران ، کارفرمایان ، والدین و رهبران اجتماعی از ضروریات کار هر مدرس است .</a:t>
            </a:r>
          </a:p>
          <a:p>
            <a:r>
              <a:rPr lang="fa-IR" sz="2400" dirty="0">
                <a:cs typeface="B Nazanin" panose="00000400000000000000" pitchFamily="2" charset="-78"/>
              </a:rPr>
              <a:t>ارتباط اجتماعی مطلوب یادگیری بهتر را تضمین نمی کند ولی به تحقیق مشخص شده است که احساس منفی دانشجویان نسبت به مدرس خود ، موجب کاهش میزان یادگیری دانشجویان می شود . </a:t>
            </a:r>
          </a:p>
          <a:p>
            <a:r>
              <a:rPr lang="fa-IR" sz="2400" dirty="0">
                <a:cs typeface="B Nazanin" panose="00000400000000000000" pitchFamily="2" charset="-78"/>
              </a:rPr>
              <a:t>دانشجویی که بترسد و یا عصبانی و نگران باشد نمی تواند خوب یاد بگیرد .</a:t>
            </a:r>
          </a:p>
          <a:p>
            <a:r>
              <a:rPr lang="fa-IR" sz="2400" dirty="0">
                <a:cs typeface="B Nazanin" panose="00000400000000000000" pitchFamily="2" charset="-78"/>
              </a:rPr>
              <a:t>داشتن تلقی منفی از خود ، غالبا در قالب ریشخند ، گرفتن حالت تدافعی ، اهانت به دیگران ، خصومت ، درون گرایی و تند روی نسبت به دانشجویان ظاهر می شود . </a:t>
            </a:r>
          </a:p>
        </p:txBody>
      </p:sp>
    </p:spTree>
    <p:extLst>
      <p:ext uri="{BB962C8B-B14F-4D97-AF65-F5344CB8AC3E}">
        <p14:creationId xmlns:p14="http://schemas.microsoft.com/office/powerpoint/2010/main" val="1967746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cs typeface="B Nazanin" panose="00000400000000000000" pitchFamily="2" charset="-78"/>
              </a:rPr>
              <a:t>متغیرهای خیلی موثر </a:t>
            </a:r>
          </a:p>
        </p:txBody>
      </p:sp>
      <p:sp>
        <p:nvSpPr>
          <p:cNvPr id="3" name="Content Placeholder 2"/>
          <p:cNvSpPr>
            <a:spLocks noGrp="1"/>
          </p:cNvSpPr>
          <p:nvPr>
            <p:ph idx="1"/>
          </p:nvPr>
        </p:nvSpPr>
        <p:spPr>
          <a:xfrm>
            <a:off x="1" y="1977096"/>
            <a:ext cx="12067503" cy="4024459"/>
          </a:xfrm>
        </p:spPr>
        <p:txBody>
          <a:bodyPr/>
          <a:lstStyle/>
          <a:p>
            <a:r>
              <a:rPr lang="fa-IR" dirty="0"/>
              <a:t>6</a:t>
            </a:r>
            <a:r>
              <a:rPr lang="fa-IR" sz="3200" dirty="0">
                <a:cs typeface="B Nazanin" panose="00000400000000000000" pitchFamily="2" charset="-78"/>
              </a:rPr>
              <a:t> – ملاحظه کاری : </a:t>
            </a:r>
          </a:p>
          <a:p>
            <a:r>
              <a:rPr lang="fa-IR" sz="2800" dirty="0">
                <a:cs typeface="B Nazanin" panose="00000400000000000000" pitchFamily="2" charset="-78"/>
              </a:rPr>
              <a:t>همیشه احساس دیگران را در نظر بگیرید .</a:t>
            </a:r>
          </a:p>
          <a:p>
            <a:r>
              <a:rPr lang="fa-IR" sz="2800" dirty="0">
                <a:cs typeface="B Nazanin" panose="00000400000000000000" pitchFamily="2" charset="-78"/>
              </a:rPr>
              <a:t>مدرسان باید در شرایط نامساعدی که احتمالا موجب دستپاچگی و اضطراب دانشجویان می شوند محتاط باشند .</a:t>
            </a:r>
          </a:p>
          <a:p>
            <a:r>
              <a:rPr lang="fa-IR" sz="2800" dirty="0">
                <a:cs typeface="B Nazanin" panose="00000400000000000000" pitchFamily="2" charset="-78"/>
              </a:rPr>
              <a:t>از پافشاری روی مسائلی نظیر تفاوت در دیدگاه های سیاسی ، تفاوت های نژادی و فرهنگی ، برتری یک درس نسبت به دروس دیگر اجتناب کند . </a:t>
            </a:r>
          </a:p>
        </p:txBody>
      </p:sp>
    </p:spTree>
    <p:extLst>
      <p:ext uri="{BB962C8B-B14F-4D97-AF65-F5344CB8AC3E}">
        <p14:creationId xmlns:p14="http://schemas.microsoft.com/office/powerpoint/2010/main" val="1788350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153" y="798490"/>
            <a:ext cx="11977352" cy="4524315"/>
          </a:xfrm>
          <a:prstGeom prst="rect">
            <a:avLst/>
          </a:prstGeom>
          <a:noFill/>
        </p:spPr>
        <p:txBody>
          <a:bodyPr wrap="square" rtlCol="1">
            <a:spAutoFit/>
          </a:bodyPr>
          <a:lstStyle/>
          <a:p>
            <a:pPr algn="r"/>
            <a:r>
              <a:rPr lang="fa-IR" dirty="0"/>
              <a:t>  </a:t>
            </a:r>
            <a:r>
              <a:rPr lang="fa-IR" sz="2800" dirty="0">
                <a:cs typeface="B Nazanin" panose="00000400000000000000" pitchFamily="2" charset="-78"/>
              </a:rPr>
              <a:t>اگر دانشجویان پاسخ نادرست بدهند : </a:t>
            </a:r>
          </a:p>
          <a:p>
            <a:pPr algn="r"/>
            <a:r>
              <a:rPr lang="fa-IR" sz="2800" dirty="0">
                <a:cs typeface="B Nazanin" panose="00000400000000000000" pitchFamily="2" charset="-78"/>
              </a:rPr>
              <a:t> - از مسخره کردن پاسخ آن ها اجتناب کنید .  </a:t>
            </a:r>
          </a:p>
          <a:p>
            <a:pPr algn="r"/>
            <a:r>
              <a:rPr lang="fa-IR" sz="2800" dirty="0">
                <a:cs typeface="B Nazanin" panose="00000400000000000000" pitchFamily="2" charset="-78"/>
              </a:rPr>
              <a:t> - بخشی از پاسخ نادرست را تصحیح کنید .</a:t>
            </a:r>
          </a:p>
          <a:p>
            <a:pPr algn="r"/>
            <a:r>
              <a:rPr lang="fa-IR" sz="2800" dirty="0">
                <a:cs typeface="B Nazanin" panose="00000400000000000000" pitchFamily="2" charset="-78"/>
              </a:rPr>
              <a:t> - پاسخ های مانند : </a:t>
            </a:r>
          </a:p>
          <a:p>
            <a:pPr algn="r"/>
            <a:r>
              <a:rPr lang="fa-IR" sz="2800" dirty="0">
                <a:cs typeface="B Nazanin" panose="00000400000000000000" pitchFamily="2" charset="-78"/>
              </a:rPr>
              <a:t>     نه شما کاملا در اشتباه هستید . </a:t>
            </a:r>
          </a:p>
          <a:p>
            <a:pPr algn="r"/>
            <a:r>
              <a:rPr lang="fa-IR" sz="2800" dirty="0">
                <a:cs typeface="B Nazanin" panose="00000400000000000000" pitchFamily="2" charset="-78"/>
              </a:rPr>
              <a:t>     شما چطور می توانید این گونه فکرکنید ؟ </a:t>
            </a:r>
          </a:p>
          <a:p>
            <a:pPr algn="r"/>
            <a:r>
              <a:rPr lang="fa-IR" sz="2800" dirty="0">
                <a:cs typeface="B Nazanin" panose="00000400000000000000" pitchFamily="2" charset="-78"/>
              </a:rPr>
              <a:t>     وقتی در باره این موضوع صحبت می کردیم حواست کجا بود ؟ </a:t>
            </a:r>
          </a:p>
          <a:p>
            <a:pPr algn="r"/>
            <a:r>
              <a:rPr lang="fa-IR" sz="2800" dirty="0">
                <a:cs typeface="B Nazanin" panose="00000400000000000000" pitchFamily="2" charset="-78"/>
              </a:rPr>
              <a:t>     و ... دانشجو را شرمنده می کند و ممکن است توهین تلقی شود .</a:t>
            </a:r>
          </a:p>
          <a:p>
            <a:pPr algn="r"/>
            <a:r>
              <a:rPr lang="fa-IR" sz="2800" dirty="0">
                <a:cs typeface="B Nazanin" panose="00000400000000000000" pitchFamily="2" charset="-78"/>
              </a:rPr>
              <a:t> - مسخره کردن و طعنه زدن در تدریس جایی ندارد .  </a:t>
            </a:r>
          </a:p>
          <a:p>
            <a:pPr algn="r"/>
            <a:endParaRPr lang="fa-IR" dirty="0"/>
          </a:p>
          <a:p>
            <a:pPr algn="r"/>
            <a:endParaRPr lang="fa-IR" dirty="0"/>
          </a:p>
        </p:txBody>
      </p:sp>
    </p:spTree>
    <p:extLst>
      <p:ext uri="{BB962C8B-B14F-4D97-AF65-F5344CB8AC3E}">
        <p14:creationId xmlns:p14="http://schemas.microsoft.com/office/powerpoint/2010/main" val="2025064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t>متغیر های خیلی موثر </a:t>
            </a:r>
          </a:p>
        </p:txBody>
      </p:sp>
      <p:sp>
        <p:nvSpPr>
          <p:cNvPr id="3" name="Content Placeholder 2"/>
          <p:cNvSpPr>
            <a:spLocks noGrp="1"/>
          </p:cNvSpPr>
          <p:nvPr>
            <p:ph idx="1"/>
          </p:nvPr>
        </p:nvSpPr>
        <p:spPr>
          <a:xfrm>
            <a:off x="90153" y="1853754"/>
            <a:ext cx="12003110" cy="4199316"/>
          </a:xfrm>
        </p:spPr>
        <p:txBody>
          <a:bodyPr/>
          <a:lstStyle/>
          <a:p>
            <a:r>
              <a:rPr lang="fa-IR" sz="2800" dirty="0"/>
              <a:t>7 – همکاری و تعاون : </a:t>
            </a:r>
          </a:p>
          <a:p>
            <a:r>
              <a:rPr lang="fa-IR" dirty="0"/>
              <a:t>در راستای منافع دانشجو همکاری نماید .</a:t>
            </a:r>
          </a:p>
          <a:p>
            <a:r>
              <a:rPr lang="fa-IR" dirty="0"/>
              <a:t>همکاری و همفکری با دیگران ، مدیریت واحد آموزش ، سایر مدرسان و ...</a:t>
            </a:r>
          </a:p>
          <a:p>
            <a:r>
              <a:rPr lang="fa-IR" sz="2800" dirty="0"/>
              <a:t>8 – تحسین و تمجید : </a:t>
            </a:r>
          </a:p>
          <a:p>
            <a:r>
              <a:rPr lang="fa-IR" dirty="0"/>
              <a:t>تشویق در موفقیت فرد عامل موثری به حساب می آید .</a:t>
            </a:r>
          </a:p>
          <a:p>
            <a:r>
              <a:rPr lang="fa-IR" dirty="0"/>
              <a:t>تشویق و تمجید موجب ارتقای کارایی و احساس رضایت افراد می شود . </a:t>
            </a:r>
          </a:p>
          <a:p>
            <a:r>
              <a:rPr lang="fa-IR" dirty="0"/>
              <a:t>ابراز علاقه به نتیجه کار یک همکار یا دانشجو نوعی تحسین محسوب می شود .</a:t>
            </a:r>
          </a:p>
          <a:p>
            <a:r>
              <a:rPr lang="fa-IR" dirty="0"/>
              <a:t>از تعریف و تمجید در امور کم اهمیت پرهیز کنید . ممکن است چاپلوسی تلقی شود .  </a:t>
            </a:r>
          </a:p>
        </p:txBody>
      </p:sp>
    </p:spTree>
    <p:extLst>
      <p:ext uri="{BB962C8B-B14F-4D97-AF65-F5344CB8AC3E}">
        <p14:creationId xmlns:p14="http://schemas.microsoft.com/office/powerpoint/2010/main" val="16294081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t>متغیر های خیلی موثر </a:t>
            </a:r>
          </a:p>
        </p:txBody>
      </p:sp>
      <p:sp>
        <p:nvSpPr>
          <p:cNvPr id="3" name="Content Placeholder 2"/>
          <p:cNvSpPr>
            <a:spLocks noGrp="1"/>
          </p:cNvSpPr>
          <p:nvPr>
            <p:ph idx="1"/>
          </p:nvPr>
        </p:nvSpPr>
        <p:spPr>
          <a:xfrm>
            <a:off x="103031" y="2015732"/>
            <a:ext cx="11990232" cy="4037338"/>
          </a:xfrm>
        </p:spPr>
        <p:txBody>
          <a:bodyPr/>
          <a:lstStyle/>
          <a:p>
            <a:endParaRPr lang="fa-IR" dirty="0"/>
          </a:p>
          <a:p>
            <a:r>
              <a:rPr lang="fa-IR" dirty="0"/>
              <a:t>9 – </a:t>
            </a:r>
            <a:r>
              <a:rPr lang="fa-IR" sz="3600" dirty="0"/>
              <a:t>رفتار دوستانه : </a:t>
            </a:r>
          </a:p>
          <a:p>
            <a:r>
              <a:rPr lang="fa-IR" sz="2800" dirty="0"/>
              <a:t>با دانشجویان و همکاران خود با لبخند و ادای کلمات تهنیت آمیز برخورد کنید .</a:t>
            </a:r>
          </a:p>
          <a:p>
            <a:r>
              <a:rPr lang="fa-IR" sz="2800" dirty="0"/>
              <a:t>با همکاران و دانشجویان ارتباطی دوستانه و طبیعی برقرار کنید . </a:t>
            </a:r>
          </a:p>
          <a:p>
            <a:r>
              <a:rPr lang="fa-IR" sz="2800" dirty="0"/>
              <a:t>با عدالت رفتار کنید ، محکم باشید و در عین حال رفتار دوستانه داشته باشید . </a:t>
            </a:r>
          </a:p>
        </p:txBody>
      </p:sp>
    </p:spTree>
    <p:extLst>
      <p:ext uri="{BB962C8B-B14F-4D97-AF65-F5344CB8AC3E}">
        <p14:creationId xmlns:p14="http://schemas.microsoft.com/office/powerpoint/2010/main" val="3798487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2EE54-CBAA-4B67-9615-E929ADCA2285}"/>
              </a:ext>
            </a:extLst>
          </p:cNvPr>
          <p:cNvSpPr>
            <a:spLocks noGrp="1"/>
          </p:cNvSpPr>
          <p:nvPr>
            <p:ph type="title"/>
          </p:nvPr>
        </p:nvSpPr>
        <p:spPr/>
        <p:txBody>
          <a:bodyPr>
            <a:normAutofit/>
          </a:bodyPr>
          <a:lstStyle/>
          <a:p>
            <a:pPr algn="ctr"/>
            <a:r>
              <a:rPr lang="fa-IR" sz="6600" dirty="0">
                <a:cs typeface="B Nazanin" panose="00000400000000000000" pitchFamily="2" charset="-78"/>
              </a:rPr>
              <a:t>نقش و مسئولیت مدرس</a:t>
            </a:r>
          </a:p>
        </p:txBody>
      </p:sp>
      <p:sp>
        <p:nvSpPr>
          <p:cNvPr id="3" name="Content Placeholder 2">
            <a:extLst>
              <a:ext uri="{FF2B5EF4-FFF2-40B4-BE49-F238E27FC236}">
                <a16:creationId xmlns:a16="http://schemas.microsoft.com/office/drawing/2014/main" id="{C18A7731-3492-4DED-BD63-40378278BB43}"/>
              </a:ext>
            </a:extLst>
          </p:cNvPr>
          <p:cNvSpPr>
            <a:spLocks noGrp="1"/>
          </p:cNvSpPr>
          <p:nvPr>
            <p:ph idx="1"/>
          </p:nvPr>
        </p:nvSpPr>
        <p:spPr>
          <a:xfrm>
            <a:off x="1" y="2015732"/>
            <a:ext cx="12006470" cy="4037749"/>
          </a:xfrm>
        </p:spPr>
        <p:txBody>
          <a:bodyPr>
            <a:normAutofit/>
          </a:bodyPr>
          <a:lstStyle/>
          <a:p>
            <a:r>
              <a:rPr lang="fa-IR" sz="4000" dirty="0">
                <a:cs typeface="B Nazanin" panose="00000400000000000000" pitchFamily="2" charset="-78"/>
              </a:rPr>
              <a:t>نقش مدرس به بیان ساده تسهیل امر یادگیری است . </a:t>
            </a:r>
          </a:p>
          <a:p>
            <a:r>
              <a:rPr lang="fa-IR" sz="4000" dirty="0">
                <a:cs typeface="B Nazanin" panose="00000400000000000000" pitchFamily="2" charset="-78"/>
              </a:rPr>
              <a:t>تسهیل یادگیری ، مسئولیت های گسترده ای را به عهده مدرس می گذارد .</a:t>
            </a:r>
          </a:p>
        </p:txBody>
      </p:sp>
    </p:spTree>
    <p:extLst>
      <p:ext uri="{BB962C8B-B14F-4D97-AF65-F5344CB8AC3E}">
        <p14:creationId xmlns:p14="http://schemas.microsoft.com/office/powerpoint/2010/main" val="2476875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مدرس سخت گیر و بد اخلاق از نظر دانشجویان</a:t>
            </a:r>
          </a:p>
        </p:txBody>
      </p:sp>
      <p:sp>
        <p:nvSpPr>
          <p:cNvPr id="3" name="Content Placeholder 2"/>
          <p:cNvSpPr>
            <a:spLocks noGrp="1"/>
          </p:cNvSpPr>
          <p:nvPr>
            <p:ph idx="1"/>
          </p:nvPr>
        </p:nvSpPr>
        <p:spPr>
          <a:xfrm>
            <a:off x="103031" y="2015732"/>
            <a:ext cx="11990231" cy="4024460"/>
          </a:xfrm>
        </p:spPr>
        <p:txBody>
          <a:bodyPr/>
          <a:lstStyle/>
          <a:p>
            <a:r>
              <a:rPr lang="fa-IR" sz="2400" dirty="0">
                <a:cs typeface="B Nazanin" panose="00000400000000000000" pitchFamily="2" charset="-78"/>
              </a:rPr>
              <a:t>1- پرخاشگری و داشتن حالت تهاجمی .   2- با لحن آمرانه سخن گفتن .    3- همواره ترشرو بودن  </a:t>
            </a:r>
          </a:p>
          <a:p>
            <a:r>
              <a:rPr lang="fa-IR" sz="2400" dirty="0">
                <a:cs typeface="B Nazanin" panose="00000400000000000000" pitchFamily="2" charset="-78"/>
              </a:rPr>
              <a:t>4- غیر قابل انعطاف جلوه کردن .</a:t>
            </a:r>
          </a:p>
          <a:p>
            <a:r>
              <a:rPr lang="fa-IR" sz="2400" dirty="0">
                <a:cs typeface="B Nazanin" panose="00000400000000000000" pitchFamily="2" charset="-78"/>
              </a:rPr>
              <a:t>5- لاف زدن و تهدید به این که کسی نمی تواند از او نمره 20 بگیرد.</a:t>
            </a:r>
          </a:p>
          <a:p>
            <a:r>
              <a:rPr lang="fa-IR" sz="2400" dirty="0">
                <a:cs typeface="B Nazanin" panose="00000400000000000000" pitchFamily="2" charset="-78"/>
              </a:rPr>
              <a:t> 6- خوداری از تکرارمطالب و پاسخ ندادن به سوالات دانشجویان .</a:t>
            </a:r>
          </a:p>
          <a:p>
            <a:r>
              <a:rPr lang="fa-IR" sz="2400" dirty="0">
                <a:cs typeface="B Nazanin" panose="00000400000000000000" pitchFamily="2" charset="-78"/>
              </a:rPr>
              <a:t>7- اظهار این مطلب که برای گذرانیدن این درس تلاش های فوق العاده لازم است . </a:t>
            </a:r>
          </a:p>
          <a:p>
            <a:r>
              <a:rPr lang="fa-IR" sz="2400" dirty="0">
                <a:cs typeface="B Nazanin" panose="00000400000000000000" pitchFamily="2" charset="-78"/>
              </a:rPr>
              <a:t>8- کم توجهی به دانشجویان .</a:t>
            </a:r>
          </a:p>
          <a:p>
            <a:r>
              <a:rPr lang="fa-IR" sz="2400" dirty="0">
                <a:cs typeface="B Nazanin" panose="00000400000000000000" pitchFamily="2" charset="-78"/>
              </a:rPr>
              <a:t>9- رفتاربا دانشجویان به نحوی که به جای راهنمایی باید او را به زور پیش برد . </a:t>
            </a:r>
          </a:p>
          <a:p>
            <a:endParaRPr lang="fa-IR" dirty="0"/>
          </a:p>
        </p:txBody>
      </p:sp>
    </p:spTree>
    <p:extLst>
      <p:ext uri="{BB962C8B-B14F-4D97-AF65-F5344CB8AC3E}">
        <p14:creationId xmlns:p14="http://schemas.microsoft.com/office/powerpoint/2010/main" val="2833495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جمع بندی خصوصیات شخصی </a:t>
            </a:r>
          </a:p>
        </p:txBody>
      </p:sp>
      <p:sp>
        <p:nvSpPr>
          <p:cNvPr id="3" name="Content Placeholder 2"/>
          <p:cNvSpPr>
            <a:spLocks noGrp="1"/>
          </p:cNvSpPr>
          <p:nvPr>
            <p:ph idx="1"/>
          </p:nvPr>
        </p:nvSpPr>
        <p:spPr>
          <a:xfrm>
            <a:off x="1" y="1944710"/>
            <a:ext cx="12191999" cy="4082603"/>
          </a:xfrm>
        </p:spPr>
        <p:txBody>
          <a:bodyPr>
            <a:normAutofit/>
          </a:bodyPr>
          <a:lstStyle/>
          <a:p>
            <a:r>
              <a:rPr lang="fa-IR" dirty="0">
                <a:cs typeface="B Nazanin" panose="00000400000000000000" pitchFamily="2" charset="-78"/>
              </a:rPr>
              <a:t>1</a:t>
            </a:r>
            <a:r>
              <a:rPr lang="fa-IR" sz="2400" dirty="0">
                <a:cs typeface="B Nazanin" panose="00000400000000000000" pitchFamily="2" charset="-78"/>
              </a:rPr>
              <a:t>- مدرس کارآمد ضمن اعمال قدرت ، برای تسهیل یادگیری از خود شکیبایی ، درایت و خویشتن داری نشان می دهد . </a:t>
            </a:r>
          </a:p>
          <a:p>
            <a:r>
              <a:rPr lang="fa-IR" sz="2400" dirty="0">
                <a:cs typeface="B Nazanin" panose="00000400000000000000" pitchFamily="2" charset="-78"/>
              </a:rPr>
              <a:t>2- مدرس حرفه ای باید هشیار به نظر برسد ، هشیار باشد و هشیارانه عمل کند . </a:t>
            </a:r>
          </a:p>
          <a:p>
            <a:r>
              <a:rPr lang="fa-IR" sz="2400" dirty="0">
                <a:cs typeface="B Nazanin" panose="00000400000000000000" pitchFamily="2" charset="-78"/>
              </a:rPr>
              <a:t>3- یک فرد فرهیخته به طور منطقی وعاقلانه ، کنجکاو است و نقادانه می اندیشد .</a:t>
            </a:r>
          </a:p>
          <a:p>
            <a:r>
              <a:rPr lang="fa-IR" sz="2400" dirty="0">
                <a:cs typeface="B Nazanin" panose="00000400000000000000" pitchFamily="2" charset="-78"/>
              </a:rPr>
              <a:t>4- شواهد را بدون طرفداری از یک عقیده خاص ارزش گذاری می کند . </a:t>
            </a:r>
          </a:p>
          <a:p>
            <a:r>
              <a:rPr lang="fa-IR" sz="2400" dirty="0">
                <a:cs typeface="B Nazanin" panose="00000400000000000000" pitchFamily="2" charset="-78"/>
              </a:rPr>
              <a:t>5- اجازه نمی دهد تصمیم گیری های عقلانی وی در معرض ترس و پیش داوری قرارگیرد . </a:t>
            </a:r>
          </a:p>
          <a:p>
            <a:r>
              <a:rPr lang="fa-IR" sz="2400" dirty="0">
                <a:cs typeface="B Nazanin" panose="00000400000000000000" pitchFamily="2" charset="-78"/>
              </a:rPr>
              <a:t>6- بالغ ، خوش برخورد و شکیباست و از لحاظ فکری تنبل نیست . </a:t>
            </a:r>
          </a:p>
          <a:p>
            <a:r>
              <a:rPr lang="fa-IR" sz="2400" dirty="0">
                <a:cs typeface="B Nazanin" panose="00000400000000000000" pitchFamily="2" charset="-78"/>
              </a:rPr>
              <a:t>7- به تمیز بودن و آراستگی اهمیت می دهد .  </a:t>
            </a:r>
          </a:p>
        </p:txBody>
      </p:sp>
    </p:spTree>
    <p:extLst>
      <p:ext uri="{BB962C8B-B14F-4D97-AF65-F5344CB8AC3E}">
        <p14:creationId xmlns:p14="http://schemas.microsoft.com/office/powerpoint/2010/main" val="1346878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t>سبک های یادگیری </a:t>
            </a:r>
          </a:p>
        </p:txBody>
      </p:sp>
      <p:sp>
        <p:nvSpPr>
          <p:cNvPr id="3" name="Content Placeholder 2"/>
          <p:cNvSpPr>
            <a:spLocks noGrp="1"/>
          </p:cNvSpPr>
          <p:nvPr>
            <p:ph idx="1"/>
          </p:nvPr>
        </p:nvSpPr>
        <p:spPr>
          <a:xfrm>
            <a:off x="128789" y="2015732"/>
            <a:ext cx="11964473" cy="4011581"/>
          </a:xfrm>
        </p:spPr>
        <p:txBody>
          <a:bodyPr>
            <a:noAutofit/>
          </a:bodyPr>
          <a:lstStyle/>
          <a:p>
            <a:r>
              <a:rPr lang="fa-IR" sz="2200" dirty="0">
                <a:cs typeface="B Nazanin" panose="00000400000000000000" pitchFamily="2" charset="-78"/>
              </a:rPr>
              <a:t>مدل </a:t>
            </a:r>
            <a:r>
              <a:rPr lang="en-US" sz="2200" dirty="0">
                <a:cs typeface="B Nazanin" panose="00000400000000000000" pitchFamily="2" charset="-78"/>
              </a:rPr>
              <a:t>VARK </a:t>
            </a:r>
            <a:r>
              <a:rPr lang="fa-IR" sz="2200" dirty="0">
                <a:cs typeface="B Nazanin" panose="00000400000000000000" pitchFamily="2" charset="-78"/>
              </a:rPr>
              <a:t> رایج ترین مدل در بررسی انواع سبک های یادگیری است . </a:t>
            </a:r>
          </a:p>
          <a:p>
            <a:r>
              <a:rPr lang="fa-IR" sz="2200" dirty="0">
                <a:cs typeface="B Nazanin" panose="00000400000000000000" pitchFamily="2" charset="-78"/>
              </a:rPr>
              <a:t>1- سبک دیداری ( </a:t>
            </a:r>
            <a:r>
              <a:rPr lang="en-US" sz="2200" dirty="0">
                <a:cs typeface="B Nazanin" panose="00000400000000000000" pitchFamily="2" charset="-78"/>
              </a:rPr>
              <a:t>visual</a:t>
            </a:r>
            <a:r>
              <a:rPr lang="fa-IR" sz="2200" dirty="0">
                <a:cs typeface="B Nazanin" panose="00000400000000000000" pitchFamily="2" charset="-78"/>
              </a:rPr>
              <a:t> ) : بصری / تصویری / دیداری . از طریق تصاویر مطالب را بهتر یاد می گیرند . عکس ، فیلم ، نمودار و ...</a:t>
            </a:r>
          </a:p>
          <a:p>
            <a:r>
              <a:rPr lang="fa-IR" sz="2200" dirty="0">
                <a:cs typeface="B Nazanin" panose="00000400000000000000" pitchFamily="2" charset="-78"/>
              </a:rPr>
              <a:t>2- سبک شنیداری</a:t>
            </a:r>
            <a:r>
              <a:rPr lang="en-US" sz="2200" dirty="0">
                <a:cs typeface="B Nazanin" panose="00000400000000000000" pitchFamily="2" charset="-78"/>
              </a:rPr>
              <a:t>Auditory) </a:t>
            </a:r>
            <a:r>
              <a:rPr lang="fa-IR" sz="2200" dirty="0">
                <a:cs typeface="B Nazanin" panose="00000400000000000000" pitchFamily="2" charset="-78"/>
              </a:rPr>
              <a:t>) : صوتی/ شنیداری . از طریق گوش دادن بهتر یاد می گیرند . صدا را ضبط می کنند</a:t>
            </a:r>
          </a:p>
          <a:p>
            <a:r>
              <a:rPr lang="fa-IR" sz="2200" dirty="0">
                <a:cs typeface="B Nazanin" panose="00000400000000000000" pitchFamily="2" charset="-78"/>
              </a:rPr>
              <a:t>3- سبک خواندن و نوشتن :( </a:t>
            </a:r>
            <a:r>
              <a:rPr lang="en-US" sz="2200" dirty="0">
                <a:cs typeface="B Nazanin" panose="00000400000000000000" pitchFamily="2" charset="-78"/>
              </a:rPr>
              <a:t>Reading &amp; Writing</a:t>
            </a:r>
            <a:r>
              <a:rPr lang="fa-IR" sz="2200" dirty="0">
                <a:cs typeface="B Nazanin" panose="00000400000000000000" pitchFamily="2" charset="-78"/>
              </a:rPr>
              <a:t> ) یادداشت برداری ، خواندن متن ها ، خلاصه نویسی ،  جمع بندی ، استفاده از جزوه و ...</a:t>
            </a:r>
          </a:p>
          <a:p>
            <a:r>
              <a:rPr lang="fa-IR" sz="2200" dirty="0">
                <a:cs typeface="B Nazanin" panose="00000400000000000000" pitchFamily="2" charset="-78"/>
              </a:rPr>
              <a:t>4- سبک حرکتی/ لمسی : (</a:t>
            </a:r>
            <a:r>
              <a:rPr lang="en-US" sz="2200" dirty="0">
                <a:cs typeface="B Nazanin" panose="00000400000000000000" pitchFamily="2" charset="-78"/>
              </a:rPr>
              <a:t>Kinesthetic</a:t>
            </a:r>
            <a:r>
              <a:rPr lang="fa-IR" sz="2200" dirty="0">
                <a:cs typeface="B Nazanin" panose="00000400000000000000" pitchFamily="2" charset="-78"/>
              </a:rPr>
              <a:t>) از طریق لامسه یادگیری صورت می پذیرد . از طریق حرکت و فعالیت عملی بهتر یاد می گیرند مثل آزمایش کردن و کار های عملی .</a:t>
            </a:r>
          </a:p>
        </p:txBody>
      </p:sp>
    </p:spTree>
    <p:extLst>
      <p:ext uri="{BB962C8B-B14F-4D97-AF65-F5344CB8AC3E}">
        <p14:creationId xmlns:p14="http://schemas.microsoft.com/office/powerpoint/2010/main" val="2964109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دانش پژوهی آموزشی </a:t>
            </a:r>
            <a:r>
              <a:rPr lang="en-US" dirty="0" err="1"/>
              <a:t>scholer</a:t>
            </a:r>
            <a:r>
              <a:rPr lang="en-US" dirty="0"/>
              <a:t> ship</a:t>
            </a:r>
            <a:endParaRPr lang="fa-IR" dirty="0"/>
          </a:p>
        </p:txBody>
      </p:sp>
      <p:sp>
        <p:nvSpPr>
          <p:cNvPr id="3" name="Content Placeholder 2"/>
          <p:cNvSpPr>
            <a:spLocks noGrp="1"/>
          </p:cNvSpPr>
          <p:nvPr>
            <p:ph idx="1"/>
          </p:nvPr>
        </p:nvSpPr>
        <p:spPr>
          <a:xfrm>
            <a:off x="90153" y="2015732"/>
            <a:ext cx="12003110" cy="4063096"/>
          </a:xfrm>
        </p:spPr>
        <p:txBody>
          <a:bodyPr>
            <a:normAutofit/>
          </a:bodyPr>
          <a:lstStyle/>
          <a:p>
            <a:r>
              <a:rPr lang="fa-IR" sz="2800" dirty="0">
                <a:cs typeface="B Nazanin" panose="00000400000000000000" pitchFamily="2" charset="-78"/>
              </a:rPr>
              <a:t>موثرترین و راهبردی ترین اقدامات جهت توجه به آموزش و مهم ترین نقش مدرس دانشگاه مفهوم جدید دانش پژوهی است .</a:t>
            </a:r>
          </a:p>
          <a:p>
            <a:r>
              <a:rPr lang="fa-IR" sz="2800" dirty="0">
                <a:cs typeface="B Nazanin" panose="00000400000000000000" pitchFamily="2" charset="-78"/>
              </a:rPr>
              <a:t>یک فعالیت علمی زمانی دانش پژوهانه است . که آگاهانه ، منظم و خلاقانه تدوین و توسعه یابد .</a:t>
            </a:r>
          </a:p>
          <a:p>
            <a:r>
              <a:rPr lang="fa-IR" sz="2800" dirty="0">
                <a:cs typeface="B Nazanin" panose="00000400000000000000" pitchFamily="2" charset="-78"/>
              </a:rPr>
              <a:t>در دانش پژوهی آموزشی تنها به کیفیت و کمیت آموزشی نگاه نمی کنند . بلکه فعالیت آموزشی جهت به کار بردن دانش برای حل مشکلات آموزشی و رفع آن ها می باشد که البته این فعالیت های آموزشی در اختیار صاحب نظران جهت نقد و ارزیابی قرار می گیرد . </a:t>
            </a:r>
          </a:p>
        </p:txBody>
      </p:sp>
    </p:spTree>
    <p:extLst>
      <p:ext uri="{BB962C8B-B14F-4D97-AF65-F5344CB8AC3E}">
        <p14:creationId xmlns:p14="http://schemas.microsoft.com/office/powerpoint/2010/main" val="3047271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cs typeface="B Nazanin" panose="00000400000000000000" pitchFamily="2" charset="-78"/>
              </a:rPr>
              <a:t>تعریف دانش پژوهی آموزشی </a:t>
            </a:r>
          </a:p>
        </p:txBody>
      </p:sp>
      <p:sp>
        <p:nvSpPr>
          <p:cNvPr id="3" name="Content Placeholder 2"/>
          <p:cNvSpPr>
            <a:spLocks noGrp="1"/>
          </p:cNvSpPr>
          <p:nvPr>
            <p:ph idx="1"/>
          </p:nvPr>
        </p:nvSpPr>
        <p:spPr>
          <a:xfrm>
            <a:off x="115911" y="2015732"/>
            <a:ext cx="11977352" cy="4037338"/>
          </a:xfrm>
        </p:spPr>
        <p:txBody>
          <a:bodyPr>
            <a:normAutofit/>
          </a:bodyPr>
          <a:lstStyle/>
          <a:p>
            <a:r>
              <a:rPr lang="fa-IR" sz="2400" dirty="0">
                <a:cs typeface="B Nazanin" panose="00000400000000000000" pitchFamily="2" charset="-78"/>
              </a:rPr>
              <a:t>به فعالیتی دانش پژوهانه می گویند که بدیع ، نوآورانه و مبتنی بر رویکرد عالمانه باشد .                                                                      ( توسعه مرزهای دانش یا تبدیل دانش به شکل های کاربردی توسط ذهن خلاق و به شیوه ای بدیع ) .</a:t>
            </a:r>
          </a:p>
          <a:p>
            <a:r>
              <a:rPr lang="fa-IR" sz="2400" dirty="0">
                <a:cs typeface="B Nazanin" panose="00000400000000000000" pitchFamily="2" charset="-78"/>
              </a:rPr>
              <a:t>عضو هیات علمی تمام عیار و با کیفیت که شاغل به امر تدریس می باشد ، علاوه بر دانش و مهارت های پایه حرفه ای ، باید مهارت طراحی تدریس ، اجرای با کیفیت آن و مهارت های ارزیابی یادگیری را داشته باشد .</a:t>
            </a:r>
          </a:p>
          <a:p>
            <a:r>
              <a:rPr lang="fa-IR" sz="2400" dirty="0">
                <a:cs typeface="B Nazanin" panose="00000400000000000000" pitchFamily="2" charset="-78"/>
              </a:rPr>
              <a:t>مدرس علاوه بر تسلط علمی به دانش مربوطه ، لازم است بتواند تجارب یادگیری مناسب برای آموزش موضوع به دانشجویان خود را به طور آکادمیک و با یک رویکرد عالمانه طراحی ، اجراء و ارزشیابی نماید و سپس در تعامل با محیط آن ها را ارتقاء بخشد . </a:t>
            </a:r>
          </a:p>
        </p:txBody>
      </p:sp>
    </p:spTree>
    <p:extLst>
      <p:ext uri="{BB962C8B-B14F-4D97-AF65-F5344CB8AC3E}">
        <p14:creationId xmlns:p14="http://schemas.microsoft.com/office/powerpoint/2010/main" val="3015865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a:cs typeface="B Nazanin" panose="00000400000000000000" pitchFamily="2" charset="-78"/>
              </a:rPr>
              <a:t>دانش پژوهی آموزشی </a:t>
            </a:r>
          </a:p>
        </p:txBody>
      </p:sp>
      <p:sp>
        <p:nvSpPr>
          <p:cNvPr id="3" name="Content Placeholder 2"/>
          <p:cNvSpPr>
            <a:spLocks noGrp="1"/>
          </p:cNvSpPr>
          <p:nvPr>
            <p:ph idx="1"/>
          </p:nvPr>
        </p:nvSpPr>
        <p:spPr>
          <a:xfrm>
            <a:off x="90311" y="2015732"/>
            <a:ext cx="12011378" cy="4046401"/>
          </a:xfrm>
        </p:spPr>
        <p:txBody>
          <a:bodyPr>
            <a:normAutofit/>
          </a:bodyPr>
          <a:lstStyle/>
          <a:p>
            <a:r>
              <a:rPr lang="fa-IR" sz="2400" dirty="0">
                <a:cs typeface="B Nazanin" panose="00000400000000000000" pitchFamily="2" charset="-78"/>
              </a:rPr>
              <a:t>در آموزش عالی نباید بین نقش تدریس و دانش پژوهی تعارضی وجود داشته باشد . </a:t>
            </a:r>
          </a:p>
          <a:p>
            <a:r>
              <a:rPr lang="fa-IR" sz="2400" dirty="0">
                <a:cs typeface="B Nazanin" panose="00000400000000000000" pitchFamily="2" charset="-78"/>
              </a:rPr>
              <a:t>تدریس ، ایجاد و افزایش آگاهی و دانش از طریق دانش پژوهی است .</a:t>
            </a:r>
          </a:p>
          <a:p>
            <a:r>
              <a:rPr lang="fa-IR" sz="2400" dirty="0">
                <a:cs typeface="B Nazanin" panose="00000400000000000000" pitchFamily="2" charset="-78"/>
              </a:rPr>
              <a:t>لازمه ی فراگیری ، تعامل و مشارکت در امر یادگیری است . فراگیران باید نسبت به آموزش خود احساس تعلق و علاقه نمایند تا فرآیند تحصیل کردن و آموختن را به حداکثر برسانند .</a:t>
            </a:r>
          </a:p>
          <a:p>
            <a:r>
              <a:rPr lang="fa-IR" sz="2400" dirty="0">
                <a:cs typeface="B Nazanin" panose="00000400000000000000" pitchFamily="2" charset="-78"/>
              </a:rPr>
              <a:t>کلمه پژوهش ، به راهکاری جستجوگرایانه از طریق انواع فعالیت هایی که برای گسترش دانش در یک رشته طراحی شده است گفته می شود .اما دانش پژوهی مفهوم وسیع تری دارد .و به فعالیت های اطلاق می شود که درصدد ترکیب  و استنتاج جدید ترین اطلاعات علمی در یک زمینه و سامان دادن آن به طریقی است که بینش های جدیدی را فراهم آورد و توان مدرس را برای انتقال آن اطلاعات به دانشجویان افزایش دهد .</a:t>
            </a:r>
          </a:p>
        </p:txBody>
      </p:sp>
    </p:spTree>
    <p:extLst>
      <p:ext uri="{BB962C8B-B14F-4D97-AF65-F5344CB8AC3E}">
        <p14:creationId xmlns:p14="http://schemas.microsoft.com/office/powerpoint/2010/main" val="42553790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292D6-1FD3-4301-A169-F9A08C136A92}"/>
              </a:ext>
            </a:extLst>
          </p:cNvPr>
          <p:cNvSpPr>
            <a:spLocks noGrp="1"/>
          </p:cNvSpPr>
          <p:nvPr>
            <p:ph type="title"/>
          </p:nvPr>
        </p:nvSpPr>
        <p:spPr/>
        <p:txBody>
          <a:bodyPr>
            <a:normAutofit/>
          </a:bodyPr>
          <a:lstStyle/>
          <a:p>
            <a:pPr algn="ctr"/>
            <a:r>
              <a:rPr lang="fa-IR" sz="4000" dirty="0">
                <a:cs typeface="B Nazanin" panose="00000400000000000000" pitchFamily="2" charset="-78"/>
              </a:rPr>
              <a:t>حیطه های پنجگانه فعالیت های آموزشی</a:t>
            </a:r>
          </a:p>
        </p:txBody>
      </p:sp>
      <p:sp>
        <p:nvSpPr>
          <p:cNvPr id="3" name="Content Placeholder 2">
            <a:extLst>
              <a:ext uri="{FF2B5EF4-FFF2-40B4-BE49-F238E27FC236}">
                <a16:creationId xmlns:a16="http://schemas.microsoft.com/office/drawing/2014/main" id="{A24E1A4E-BE6B-47CB-A249-59C8932EB9D5}"/>
              </a:ext>
            </a:extLst>
          </p:cNvPr>
          <p:cNvSpPr>
            <a:spLocks noGrp="1"/>
          </p:cNvSpPr>
          <p:nvPr>
            <p:ph idx="1"/>
          </p:nvPr>
        </p:nvSpPr>
        <p:spPr>
          <a:xfrm>
            <a:off x="132523" y="2015732"/>
            <a:ext cx="11940208" cy="4037749"/>
          </a:xfrm>
        </p:spPr>
        <p:txBody>
          <a:bodyPr/>
          <a:lstStyle/>
          <a:p>
            <a:r>
              <a:rPr lang="fa-IR" sz="2400" dirty="0">
                <a:cs typeface="B Nazanin" panose="00000400000000000000" pitchFamily="2" charset="-78"/>
              </a:rPr>
              <a:t>1- برنامه ریزی درسی ( آموزشی )   </a:t>
            </a:r>
            <a:r>
              <a:rPr lang="en-US" sz="2400" dirty="0">
                <a:cs typeface="B Nazanin" panose="00000400000000000000" pitchFamily="2" charset="-78"/>
              </a:rPr>
              <a:t>Planning curriculum</a:t>
            </a:r>
            <a:endParaRPr lang="fa-IR" sz="2400" dirty="0">
              <a:cs typeface="B Nazanin" panose="00000400000000000000" pitchFamily="2" charset="-78"/>
            </a:endParaRPr>
          </a:p>
          <a:p>
            <a:r>
              <a:rPr lang="fa-IR" sz="2400" dirty="0">
                <a:cs typeface="B Nazanin" panose="00000400000000000000" pitchFamily="2" charset="-78"/>
              </a:rPr>
              <a:t>2- یاددهی – یادگیری ( تدریس )   </a:t>
            </a:r>
            <a:r>
              <a:rPr lang="en-US" sz="2400" dirty="0">
                <a:cs typeface="B Nazanin" panose="00000400000000000000" pitchFamily="2" charset="-78"/>
              </a:rPr>
              <a:t>Teaching &amp; Learning</a:t>
            </a:r>
            <a:endParaRPr lang="fa-IR" sz="2400" dirty="0">
              <a:cs typeface="B Nazanin" panose="00000400000000000000" pitchFamily="2" charset="-78"/>
            </a:endParaRPr>
          </a:p>
          <a:p>
            <a:r>
              <a:rPr lang="fa-IR" sz="2400" dirty="0">
                <a:cs typeface="B Nazanin" panose="00000400000000000000" pitchFamily="2" charset="-78"/>
              </a:rPr>
              <a:t>3 – میریت و رهبری آموزشی  </a:t>
            </a:r>
            <a:r>
              <a:rPr lang="en-US" sz="2400" dirty="0">
                <a:cs typeface="B Nazanin" panose="00000400000000000000" pitchFamily="2" charset="-78"/>
              </a:rPr>
              <a:t>Educational Leadership &amp; Administration </a:t>
            </a:r>
            <a:endParaRPr lang="fa-IR" sz="2400" dirty="0">
              <a:cs typeface="B Nazanin" panose="00000400000000000000" pitchFamily="2" charset="-78"/>
            </a:endParaRPr>
          </a:p>
          <a:p>
            <a:r>
              <a:rPr lang="fa-IR" sz="2400" dirty="0">
                <a:cs typeface="B Nazanin" panose="00000400000000000000" pitchFamily="2" charset="-78"/>
              </a:rPr>
              <a:t>4 – ارزیابی فراگیران ، هیات علمی و برنامه ها  </a:t>
            </a:r>
            <a:r>
              <a:rPr lang="en-US" sz="2400" dirty="0">
                <a:cs typeface="B Nazanin" panose="00000400000000000000" pitchFamily="2" charset="-78"/>
              </a:rPr>
              <a:t>Learner ,  Academic members &amp; Program Assessment</a:t>
            </a:r>
            <a:endParaRPr lang="fa-IR" sz="2400" dirty="0">
              <a:cs typeface="B Nazanin" panose="00000400000000000000" pitchFamily="2" charset="-78"/>
            </a:endParaRPr>
          </a:p>
          <a:p>
            <a:r>
              <a:rPr lang="fa-IR" sz="2400" dirty="0">
                <a:cs typeface="B Nazanin" panose="00000400000000000000" pitchFamily="2" charset="-78"/>
              </a:rPr>
              <a:t>5- مشاوره و راهنمایی تحصیلی  </a:t>
            </a:r>
            <a:r>
              <a:rPr lang="en-US" sz="2400" dirty="0">
                <a:cs typeface="B Nazanin" panose="00000400000000000000" pitchFamily="2" charset="-78"/>
              </a:rPr>
              <a:t>Advising and / or Mentoring </a:t>
            </a:r>
            <a:endParaRPr lang="fa-IR" sz="2400" dirty="0">
              <a:cs typeface="B Nazanin" panose="00000400000000000000" pitchFamily="2" charset="-78"/>
            </a:endParaRPr>
          </a:p>
          <a:p>
            <a:endParaRPr lang="fa-IR" dirty="0"/>
          </a:p>
        </p:txBody>
      </p:sp>
    </p:spTree>
    <p:extLst>
      <p:ext uri="{BB962C8B-B14F-4D97-AF65-F5344CB8AC3E}">
        <p14:creationId xmlns:p14="http://schemas.microsoft.com/office/powerpoint/2010/main" val="15037040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DCD5E-7287-44EA-AF25-E9E9802D1C36}"/>
              </a:ext>
            </a:extLst>
          </p:cNvPr>
          <p:cNvSpPr>
            <a:spLocks noGrp="1"/>
          </p:cNvSpPr>
          <p:nvPr>
            <p:ph type="title"/>
          </p:nvPr>
        </p:nvSpPr>
        <p:spPr/>
        <p:txBody>
          <a:bodyPr>
            <a:normAutofit/>
          </a:bodyPr>
          <a:lstStyle/>
          <a:p>
            <a:pPr algn="ctr"/>
            <a:r>
              <a:rPr lang="fa-IR" sz="4000" dirty="0">
                <a:cs typeface="B Nazanin" panose="00000400000000000000" pitchFamily="2" charset="-78"/>
              </a:rPr>
              <a:t>معیارهای ازریابی فعالیت های دانش پژوهی </a:t>
            </a:r>
          </a:p>
        </p:txBody>
      </p:sp>
      <p:sp>
        <p:nvSpPr>
          <p:cNvPr id="3" name="Content Placeholder 2">
            <a:extLst>
              <a:ext uri="{FF2B5EF4-FFF2-40B4-BE49-F238E27FC236}">
                <a16:creationId xmlns:a16="http://schemas.microsoft.com/office/drawing/2014/main" id="{43D756EF-26A5-4DE5-878B-44AF530F15EE}"/>
              </a:ext>
            </a:extLst>
          </p:cNvPr>
          <p:cNvSpPr>
            <a:spLocks noGrp="1"/>
          </p:cNvSpPr>
          <p:nvPr>
            <p:ph idx="1"/>
          </p:nvPr>
        </p:nvSpPr>
        <p:spPr>
          <a:xfrm>
            <a:off x="119271" y="2015732"/>
            <a:ext cx="11953460" cy="4037749"/>
          </a:xfrm>
        </p:spPr>
        <p:txBody>
          <a:bodyPr/>
          <a:lstStyle/>
          <a:p>
            <a:r>
              <a:rPr lang="fa-IR" dirty="0"/>
              <a:t> </a:t>
            </a:r>
            <a:r>
              <a:rPr lang="fa-IR" sz="2400" dirty="0">
                <a:cs typeface="B Nazanin" panose="00000400000000000000" pitchFamily="2" charset="-78"/>
              </a:rPr>
              <a:t>براساس اصول علمی ارزشیابی دانش پژوهی ( گلاسیک </a:t>
            </a:r>
            <a:r>
              <a:rPr lang="en-US" sz="2400" dirty="0">
                <a:cs typeface="B Nazanin" panose="00000400000000000000" pitchFamily="2" charset="-78"/>
              </a:rPr>
              <a:t>GLASSIK</a:t>
            </a:r>
            <a:r>
              <a:rPr lang="fa-IR" sz="2400" dirty="0">
                <a:cs typeface="B Nazanin" panose="00000400000000000000" pitchFamily="2" charset="-78"/>
              </a:rPr>
              <a:t> ) شش معیار ارزیابی عبارتند از : </a:t>
            </a:r>
          </a:p>
          <a:p>
            <a:r>
              <a:rPr lang="fa-IR" sz="2400" dirty="0">
                <a:cs typeface="B Nazanin" panose="00000400000000000000" pitchFamily="2" charset="-78"/>
              </a:rPr>
              <a:t>1- اهداف مشخص ، واضح و روشن </a:t>
            </a:r>
          </a:p>
          <a:p>
            <a:r>
              <a:rPr lang="fa-IR" sz="2400" dirty="0">
                <a:cs typeface="B Nazanin" panose="00000400000000000000" pitchFamily="2" charset="-78"/>
              </a:rPr>
              <a:t>2- آماده سازی ( آمادگی ) و مطالعه کافی </a:t>
            </a:r>
          </a:p>
          <a:p>
            <a:r>
              <a:rPr lang="fa-IR" sz="2400" dirty="0">
                <a:cs typeface="B Nazanin" panose="00000400000000000000" pitchFamily="2" charset="-78"/>
              </a:rPr>
              <a:t>3- استفاده از روش های مناسب </a:t>
            </a:r>
          </a:p>
          <a:p>
            <a:r>
              <a:rPr lang="fa-IR" sz="2400" dirty="0">
                <a:cs typeface="B Nazanin" panose="00000400000000000000" pitchFamily="2" charset="-78"/>
              </a:rPr>
              <a:t>4- ارائه نتایج ( نتایج قابل قبول ) </a:t>
            </a:r>
          </a:p>
          <a:p>
            <a:r>
              <a:rPr lang="fa-IR" sz="2400" dirty="0">
                <a:cs typeface="B Nazanin" panose="00000400000000000000" pitchFamily="2" charset="-78"/>
              </a:rPr>
              <a:t>5- معرفی موثر برنامه ( ارائه موثر ) </a:t>
            </a:r>
          </a:p>
          <a:p>
            <a:r>
              <a:rPr lang="fa-IR" sz="2400" dirty="0">
                <a:cs typeface="B Nazanin" panose="00000400000000000000" pitchFamily="2" charset="-78"/>
              </a:rPr>
              <a:t>6- برخورد نقادانه ( نقد بازتابی ) </a:t>
            </a:r>
          </a:p>
        </p:txBody>
      </p:sp>
    </p:spTree>
    <p:extLst>
      <p:ext uri="{BB962C8B-B14F-4D97-AF65-F5344CB8AC3E}">
        <p14:creationId xmlns:p14="http://schemas.microsoft.com/office/powerpoint/2010/main" val="3101844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D344D-1252-4BCB-A61E-68137DC77C64}"/>
              </a:ext>
            </a:extLst>
          </p:cNvPr>
          <p:cNvSpPr>
            <a:spLocks noGrp="1"/>
          </p:cNvSpPr>
          <p:nvPr>
            <p:ph type="title"/>
          </p:nvPr>
        </p:nvSpPr>
        <p:spPr/>
        <p:txBody>
          <a:bodyPr>
            <a:normAutofit/>
          </a:bodyPr>
          <a:lstStyle/>
          <a:p>
            <a:pPr algn="ctr"/>
            <a:r>
              <a:rPr lang="fa-IR" sz="4400" dirty="0">
                <a:cs typeface="B Nazanin" panose="00000400000000000000" pitchFamily="2" charset="-78"/>
              </a:rPr>
              <a:t>معیار های ارزیابی دانش پژوهی </a:t>
            </a:r>
          </a:p>
        </p:txBody>
      </p:sp>
      <p:sp>
        <p:nvSpPr>
          <p:cNvPr id="3" name="Content Placeholder 2">
            <a:extLst>
              <a:ext uri="{FF2B5EF4-FFF2-40B4-BE49-F238E27FC236}">
                <a16:creationId xmlns:a16="http://schemas.microsoft.com/office/drawing/2014/main" id="{4822E5ED-2910-43A2-8181-C3F4B215CA23}"/>
              </a:ext>
            </a:extLst>
          </p:cNvPr>
          <p:cNvSpPr>
            <a:spLocks noGrp="1"/>
          </p:cNvSpPr>
          <p:nvPr>
            <p:ph idx="1"/>
          </p:nvPr>
        </p:nvSpPr>
        <p:spPr/>
        <p:txBody>
          <a:bodyPr/>
          <a:lstStyle/>
          <a:p>
            <a:endParaRPr lang="fa-IR"/>
          </a:p>
        </p:txBody>
      </p:sp>
    </p:spTree>
    <p:extLst>
      <p:ext uri="{BB962C8B-B14F-4D97-AF65-F5344CB8AC3E}">
        <p14:creationId xmlns:p14="http://schemas.microsoft.com/office/powerpoint/2010/main" val="1319069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2A9CF-D5BE-4126-9892-B66571B55D63}"/>
              </a:ext>
            </a:extLst>
          </p:cNvPr>
          <p:cNvSpPr>
            <a:spLocks noGrp="1"/>
          </p:cNvSpPr>
          <p:nvPr>
            <p:ph type="title"/>
          </p:nvPr>
        </p:nvSpPr>
        <p:spPr/>
        <p:txBody>
          <a:bodyPr>
            <a:normAutofit/>
          </a:bodyPr>
          <a:lstStyle/>
          <a:p>
            <a:pPr algn="ctr"/>
            <a:r>
              <a:rPr lang="fa-IR" sz="4400" dirty="0">
                <a:cs typeface="B Nazanin" panose="00000400000000000000" pitchFamily="2" charset="-78"/>
              </a:rPr>
              <a:t>مقایسه معیارها در پژوهش با آموزش </a:t>
            </a:r>
          </a:p>
        </p:txBody>
      </p:sp>
      <p:graphicFrame>
        <p:nvGraphicFramePr>
          <p:cNvPr id="4" name="Table 4">
            <a:extLst>
              <a:ext uri="{FF2B5EF4-FFF2-40B4-BE49-F238E27FC236}">
                <a16:creationId xmlns:a16="http://schemas.microsoft.com/office/drawing/2014/main" id="{A7796A98-50EF-4A79-996B-52BD3773C22B}"/>
              </a:ext>
            </a:extLst>
          </p:cNvPr>
          <p:cNvGraphicFramePr>
            <a:graphicFrameLocks noGrp="1"/>
          </p:cNvGraphicFramePr>
          <p:nvPr>
            <p:ph idx="1"/>
            <p:extLst>
              <p:ext uri="{D42A27DB-BD31-4B8C-83A1-F6EECF244321}">
                <p14:modId xmlns:p14="http://schemas.microsoft.com/office/powerpoint/2010/main" val="3111518479"/>
              </p:ext>
            </p:extLst>
          </p:nvPr>
        </p:nvGraphicFramePr>
        <p:xfrm>
          <a:off x="145775" y="2016125"/>
          <a:ext cx="10909575" cy="3907597"/>
        </p:xfrm>
        <a:graphic>
          <a:graphicData uri="http://schemas.openxmlformats.org/drawingml/2006/table">
            <a:tbl>
              <a:tblPr rtl="1" firstRow="1" bandRow="1">
                <a:tableStyleId>{5C22544A-7EE6-4342-B048-85BDC9FD1C3A}</a:tableStyleId>
              </a:tblPr>
              <a:tblGrid>
                <a:gridCol w="3024533">
                  <a:extLst>
                    <a:ext uri="{9D8B030D-6E8A-4147-A177-3AD203B41FA5}">
                      <a16:colId xmlns:a16="http://schemas.microsoft.com/office/drawing/2014/main" val="92850925"/>
                    </a:ext>
                  </a:extLst>
                </a:gridCol>
                <a:gridCol w="4002156">
                  <a:extLst>
                    <a:ext uri="{9D8B030D-6E8A-4147-A177-3AD203B41FA5}">
                      <a16:colId xmlns:a16="http://schemas.microsoft.com/office/drawing/2014/main" val="1540873698"/>
                    </a:ext>
                  </a:extLst>
                </a:gridCol>
                <a:gridCol w="3882886">
                  <a:extLst>
                    <a:ext uri="{9D8B030D-6E8A-4147-A177-3AD203B41FA5}">
                      <a16:colId xmlns:a16="http://schemas.microsoft.com/office/drawing/2014/main" val="2453905936"/>
                    </a:ext>
                  </a:extLst>
                </a:gridCol>
              </a:tblGrid>
              <a:tr h="645009">
                <a:tc>
                  <a:txBody>
                    <a:bodyPr/>
                    <a:lstStyle/>
                    <a:p>
                      <a:pPr algn="ctr" rtl="1"/>
                      <a:r>
                        <a:rPr lang="fa-IR" sz="2400" dirty="0">
                          <a:cs typeface="B Nazanin" panose="00000400000000000000" pitchFamily="2" charset="-78"/>
                        </a:rPr>
                        <a:t>معیارها </a:t>
                      </a:r>
                    </a:p>
                  </a:txBody>
                  <a:tcPr/>
                </a:tc>
                <a:tc>
                  <a:txBody>
                    <a:bodyPr/>
                    <a:lstStyle/>
                    <a:p>
                      <a:pPr algn="ctr" rtl="1"/>
                      <a:r>
                        <a:rPr lang="fa-IR" sz="2400" dirty="0">
                          <a:cs typeface="B Nazanin" panose="00000400000000000000" pitchFamily="2" charset="-78"/>
                        </a:rPr>
                        <a:t>معیارها در پژوهش </a:t>
                      </a:r>
                    </a:p>
                  </a:txBody>
                  <a:tcPr/>
                </a:tc>
                <a:tc>
                  <a:txBody>
                    <a:bodyPr/>
                    <a:lstStyle/>
                    <a:p>
                      <a:pPr algn="ctr" rtl="1"/>
                      <a:r>
                        <a:rPr lang="fa-IR" sz="2400" dirty="0">
                          <a:cs typeface="B Nazanin" panose="00000400000000000000" pitchFamily="2" charset="-78"/>
                        </a:rPr>
                        <a:t>معیارها در آموزش</a:t>
                      </a:r>
                    </a:p>
                  </a:txBody>
                  <a:tcPr/>
                </a:tc>
                <a:extLst>
                  <a:ext uri="{0D108BD9-81ED-4DB2-BD59-A6C34878D82A}">
                    <a16:rowId xmlns:a16="http://schemas.microsoft.com/office/drawing/2014/main" val="2383954396"/>
                  </a:ext>
                </a:extLst>
              </a:tr>
              <a:tr h="1041681">
                <a:tc>
                  <a:txBody>
                    <a:bodyPr/>
                    <a:lstStyle/>
                    <a:p>
                      <a:pPr algn="ctr" rtl="1"/>
                      <a:r>
                        <a:rPr lang="fa-IR" sz="2400" dirty="0">
                          <a:cs typeface="B Nazanin" panose="00000400000000000000" pitchFamily="2" charset="-78"/>
                        </a:rPr>
                        <a:t>اهداف روشن و واضح</a:t>
                      </a:r>
                    </a:p>
                  </a:txBody>
                  <a:tcPr/>
                </a:tc>
                <a:tc>
                  <a:txBody>
                    <a:bodyPr/>
                    <a:lstStyle/>
                    <a:p>
                      <a:pPr algn="ctr" rtl="1"/>
                      <a:r>
                        <a:rPr lang="fa-IR" sz="2200" dirty="0">
                          <a:cs typeface="B Nazanin" panose="00000400000000000000" pitchFamily="2" charset="-78"/>
                        </a:rPr>
                        <a:t>روشنی و وضوح فرضیات ، هدف ها   و اهمیت سوالات پژوهشی</a:t>
                      </a:r>
                    </a:p>
                  </a:txBody>
                  <a:tcPr/>
                </a:tc>
                <a:tc>
                  <a:txBody>
                    <a:bodyPr/>
                    <a:lstStyle/>
                    <a:p>
                      <a:pPr algn="ctr" rtl="1"/>
                      <a:r>
                        <a:rPr lang="fa-IR" sz="2200" dirty="0">
                          <a:cs typeface="B Nazanin" panose="00000400000000000000" pitchFamily="2" charset="-78"/>
                        </a:rPr>
                        <a:t>هدف های آموزشی واضح ، قابل اندازه گیری </a:t>
                      </a:r>
                    </a:p>
                    <a:p>
                      <a:pPr algn="ctr" rtl="1"/>
                      <a:r>
                        <a:rPr lang="fa-IR" sz="2200" dirty="0">
                          <a:cs typeface="B Nazanin" panose="00000400000000000000" pitchFamily="2" charset="-78"/>
                        </a:rPr>
                        <a:t>و قابل دستیابی</a:t>
                      </a:r>
                    </a:p>
                  </a:txBody>
                  <a:tcPr/>
                </a:tc>
                <a:extLst>
                  <a:ext uri="{0D108BD9-81ED-4DB2-BD59-A6C34878D82A}">
                    <a16:rowId xmlns:a16="http://schemas.microsoft.com/office/drawing/2014/main" val="318578727"/>
                  </a:ext>
                </a:extLst>
              </a:tr>
              <a:tr h="1018730">
                <a:tc>
                  <a:txBody>
                    <a:bodyPr/>
                    <a:lstStyle/>
                    <a:p>
                      <a:pPr algn="ctr" rtl="1"/>
                      <a:r>
                        <a:rPr lang="fa-IR" sz="2400" dirty="0">
                          <a:cs typeface="B Nazanin" panose="00000400000000000000" pitchFamily="2" charset="-78"/>
                        </a:rPr>
                        <a:t>آمادگی و مطالعه کافی </a:t>
                      </a:r>
                    </a:p>
                  </a:txBody>
                  <a:tcPr/>
                </a:tc>
                <a:tc>
                  <a:txBody>
                    <a:bodyPr/>
                    <a:lstStyle/>
                    <a:p>
                      <a:pPr algn="ctr" rtl="1"/>
                      <a:r>
                        <a:rPr lang="fa-IR" sz="2200" dirty="0">
                          <a:cs typeface="B Nazanin" panose="00000400000000000000" pitchFamily="2" charset="-78"/>
                        </a:rPr>
                        <a:t>جستجوی کافی ، زمینه مطالعاتی قوی ، </a:t>
                      </a:r>
                    </a:p>
                    <a:p>
                      <a:pPr algn="ctr" rtl="1"/>
                      <a:r>
                        <a:rPr lang="fa-IR" sz="2200" dirty="0">
                          <a:cs typeface="B Nazanin" panose="00000400000000000000" pitchFamily="2" charset="-78"/>
                        </a:rPr>
                        <a:t>استفاده درست از منابع </a:t>
                      </a:r>
                    </a:p>
                  </a:txBody>
                  <a:tcPr/>
                </a:tc>
                <a:tc>
                  <a:txBody>
                    <a:bodyPr/>
                    <a:lstStyle/>
                    <a:p>
                      <a:pPr algn="ctr" rtl="1"/>
                      <a:r>
                        <a:rPr lang="fa-IR" sz="2200" dirty="0">
                          <a:cs typeface="B Nazanin" panose="00000400000000000000" pitchFamily="2" charset="-78"/>
                        </a:rPr>
                        <a:t>دانش بروز ، استفاده از منابع علمی </a:t>
                      </a:r>
                    </a:p>
                    <a:p>
                      <a:pPr algn="ctr" rtl="1"/>
                      <a:r>
                        <a:rPr lang="fa-IR" sz="2200" dirty="0">
                          <a:cs typeface="B Nazanin" panose="00000400000000000000" pitchFamily="2" charset="-78"/>
                        </a:rPr>
                        <a:t>براساس اهداف</a:t>
                      </a:r>
                    </a:p>
                  </a:txBody>
                  <a:tcPr/>
                </a:tc>
                <a:extLst>
                  <a:ext uri="{0D108BD9-81ED-4DB2-BD59-A6C34878D82A}">
                    <a16:rowId xmlns:a16="http://schemas.microsoft.com/office/drawing/2014/main" val="3579069099"/>
                  </a:ext>
                </a:extLst>
              </a:tr>
              <a:tr h="1202177">
                <a:tc>
                  <a:txBody>
                    <a:bodyPr/>
                    <a:lstStyle/>
                    <a:p>
                      <a:pPr algn="ctr" rtl="1"/>
                      <a:r>
                        <a:rPr lang="fa-IR" sz="2400" dirty="0">
                          <a:cs typeface="B Nazanin" panose="00000400000000000000" pitchFamily="2" charset="-78"/>
                        </a:rPr>
                        <a:t>استفاده از روش های مناسب </a:t>
                      </a:r>
                    </a:p>
                  </a:txBody>
                  <a:tcPr/>
                </a:tc>
                <a:tc>
                  <a:txBody>
                    <a:bodyPr/>
                    <a:lstStyle/>
                    <a:p>
                      <a:pPr algn="ctr" rtl="1"/>
                      <a:r>
                        <a:rPr lang="fa-IR" sz="2200" dirty="0">
                          <a:cs typeface="B Nazanin" panose="00000400000000000000" pitchFamily="2" charset="-78"/>
                        </a:rPr>
                        <a:t>روش کار پاسخ گوی اهداف و سوالات باشد</a:t>
                      </a:r>
                    </a:p>
                  </a:txBody>
                  <a:tcPr/>
                </a:tc>
                <a:tc>
                  <a:txBody>
                    <a:bodyPr/>
                    <a:lstStyle/>
                    <a:p>
                      <a:pPr algn="ctr" rtl="1"/>
                      <a:r>
                        <a:rPr lang="fa-IR" sz="2200" dirty="0">
                          <a:cs typeface="B Nazanin" panose="00000400000000000000" pitchFamily="2" charset="-78"/>
                        </a:rPr>
                        <a:t>انتخاب روش های تدریس متناسب با اهداف</a:t>
                      </a:r>
                    </a:p>
                    <a:p>
                      <a:pPr algn="ctr" rtl="1"/>
                      <a:r>
                        <a:rPr lang="fa-IR" sz="2200" dirty="0">
                          <a:cs typeface="B Nazanin" panose="00000400000000000000" pitchFamily="2" charset="-78"/>
                        </a:rPr>
                        <a:t>انتخاب روش های ارزیابی متناسب با دستاوردها</a:t>
                      </a:r>
                    </a:p>
                  </a:txBody>
                  <a:tcPr/>
                </a:tc>
                <a:extLst>
                  <a:ext uri="{0D108BD9-81ED-4DB2-BD59-A6C34878D82A}">
                    <a16:rowId xmlns:a16="http://schemas.microsoft.com/office/drawing/2014/main" val="734154875"/>
                  </a:ext>
                </a:extLst>
              </a:tr>
            </a:tbl>
          </a:graphicData>
        </a:graphic>
      </p:graphicFrame>
    </p:spTree>
    <p:extLst>
      <p:ext uri="{BB962C8B-B14F-4D97-AF65-F5344CB8AC3E}">
        <p14:creationId xmlns:p14="http://schemas.microsoft.com/office/powerpoint/2010/main" val="2321128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2FBDF-8BD7-497D-B040-A47F6DB135F1}"/>
              </a:ext>
            </a:extLst>
          </p:cNvPr>
          <p:cNvSpPr>
            <a:spLocks noGrp="1"/>
          </p:cNvSpPr>
          <p:nvPr>
            <p:ph type="title"/>
          </p:nvPr>
        </p:nvSpPr>
        <p:spPr/>
        <p:txBody>
          <a:bodyPr>
            <a:normAutofit/>
          </a:bodyPr>
          <a:lstStyle/>
          <a:p>
            <a:pPr algn="ctr"/>
            <a:r>
              <a:rPr lang="fa-IR" sz="4400" dirty="0">
                <a:cs typeface="B Nazanin" panose="00000400000000000000" pitchFamily="2" charset="-78"/>
              </a:rPr>
              <a:t>اساسی ترین مسئولیت های مدرس عبارتند از :</a:t>
            </a:r>
          </a:p>
        </p:txBody>
      </p:sp>
      <p:sp>
        <p:nvSpPr>
          <p:cNvPr id="3" name="Content Placeholder 2">
            <a:extLst>
              <a:ext uri="{FF2B5EF4-FFF2-40B4-BE49-F238E27FC236}">
                <a16:creationId xmlns:a16="http://schemas.microsoft.com/office/drawing/2014/main" id="{40638F44-B4BB-4393-A225-E5F50E0A56AA}"/>
              </a:ext>
            </a:extLst>
          </p:cNvPr>
          <p:cNvSpPr>
            <a:spLocks noGrp="1"/>
          </p:cNvSpPr>
          <p:nvPr>
            <p:ph idx="1"/>
          </p:nvPr>
        </p:nvSpPr>
        <p:spPr>
          <a:xfrm>
            <a:off x="92765" y="2015732"/>
            <a:ext cx="12006470" cy="4037749"/>
          </a:xfrm>
        </p:spPr>
        <p:txBody>
          <a:bodyPr>
            <a:normAutofit/>
          </a:bodyPr>
          <a:lstStyle/>
          <a:p>
            <a:r>
              <a:rPr lang="fa-IR" sz="2400" dirty="0">
                <a:cs typeface="B Nazanin" panose="00000400000000000000" pitchFamily="2" charset="-78"/>
              </a:rPr>
              <a:t>1</a:t>
            </a:r>
            <a:r>
              <a:rPr lang="fa-IR" sz="2800" dirty="0">
                <a:cs typeface="B Nazanin" panose="00000400000000000000" pitchFamily="2" charset="-78"/>
              </a:rPr>
              <a:t>- مدرس باید در رشته ، زمینه و تخصص خود ، آگاهی و آمادگی کافی را داشته باشد .</a:t>
            </a:r>
          </a:p>
          <a:p>
            <a:r>
              <a:rPr lang="fa-IR" sz="2800" dirty="0">
                <a:cs typeface="B Nazanin" panose="00000400000000000000" pitchFamily="2" charset="-78"/>
              </a:rPr>
              <a:t>2- مدرس مسئولیت ارزیابی میزان کامیابی دانشجو در تحقق اهداف عینی دوره را بر عهده دارد .</a:t>
            </a:r>
          </a:p>
          <a:p>
            <a:r>
              <a:rPr lang="fa-IR" sz="2800" dirty="0">
                <a:cs typeface="B Nazanin" panose="00000400000000000000" pitchFamily="2" charset="-78"/>
              </a:rPr>
              <a:t>3- مدرس مسئول است اطلاعات لازم را در اختیار دانشجو قرار دهد .</a:t>
            </a:r>
          </a:p>
          <a:p>
            <a:r>
              <a:rPr lang="fa-IR" sz="2800" dirty="0">
                <a:cs typeface="B Nazanin" panose="00000400000000000000" pitchFamily="2" charset="-78"/>
              </a:rPr>
              <a:t>4- مدرس مسئولیت طراحی برای تدریس (برنامه ریزی آموزشی ) را بر عهده دارد .</a:t>
            </a:r>
          </a:p>
          <a:p>
            <a:r>
              <a:rPr lang="fa-IR" sz="2800" dirty="0">
                <a:cs typeface="B Nazanin" panose="00000400000000000000" pitchFamily="2" charset="-78"/>
              </a:rPr>
              <a:t>در هر سطح و سازمانی ، رهبر آموزشی یعنی مدرس ، عنصر اصلی کارایی برنامه های آموزشی است .</a:t>
            </a:r>
          </a:p>
        </p:txBody>
      </p:sp>
    </p:spTree>
    <p:extLst>
      <p:ext uri="{BB962C8B-B14F-4D97-AF65-F5344CB8AC3E}">
        <p14:creationId xmlns:p14="http://schemas.microsoft.com/office/powerpoint/2010/main" val="28009521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899E-34EF-4070-8D4C-44575998B005}"/>
              </a:ext>
            </a:extLst>
          </p:cNvPr>
          <p:cNvSpPr>
            <a:spLocks noGrp="1"/>
          </p:cNvSpPr>
          <p:nvPr>
            <p:ph type="title"/>
          </p:nvPr>
        </p:nvSpPr>
        <p:spPr/>
        <p:txBody>
          <a:bodyPr>
            <a:normAutofit/>
          </a:bodyPr>
          <a:lstStyle/>
          <a:p>
            <a:pPr algn="ctr"/>
            <a:r>
              <a:rPr lang="fa-IR" sz="4400" dirty="0">
                <a:cs typeface="B Nazanin" panose="00000400000000000000" pitchFamily="2" charset="-78"/>
              </a:rPr>
              <a:t>مقایسه معیارها در پژوهش با آموزش</a:t>
            </a:r>
          </a:p>
        </p:txBody>
      </p:sp>
      <p:graphicFrame>
        <p:nvGraphicFramePr>
          <p:cNvPr id="4" name="Table 4">
            <a:extLst>
              <a:ext uri="{FF2B5EF4-FFF2-40B4-BE49-F238E27FC236}">
                <a16:creationId xmlns:a16="http://schemas.microsoft.com/office/drawing/2014/main" id="{CBAB22B2-5DB2-40D1-9F53-B359C984934F}"/>
              </a:ext>
            </a:extLst>
          </p:cNvPr>
          <p:cNvGraphicFramePr>
            <a:graphicFrameLocks noGrp="1"/>
          </p:cNvGraphicFramePr>
          <p:nvPr>
            <p:ph idx="1"/>
            <p:extLst>
              <p:ext uri="{D42A27DB-BD31-4B8C-83A1-F6EECF244321}">
                <p14:modId xmlns:p14="http://schemas.microsoft.com/office/powerpoint/2010/main" val="231229705"/>
              </p:ext>
            </p:extLst>
          </p:nvPr>
        </p:nvGraphicFramePr>
        <p:xfrm>
          <a:off x="238538" y="2016123"/>
          <a:ext cx="10816812" cy="4037357"/>
        </p:xfrm>
        <a:graphic>
          <a:graphicData uri="http://schemas.openxmlformats.org/drawingml/2006/table">
            <a:tbl>
              <a:tblPr rtl="1" firstRow="1" bandRow="1">
                <a:tableStyleId>{5C22544A-7EE6-4342-B048-85BDC9FD1C3A}</a:tableStyleId>
              </a:tblPr>
              <a:tblGrid>
                <a:gridCol w="3024533">
                  <a:extLst>
                    <a:ext uri="{9D8B030D-6E8A-4147-A177-3AD203B41FA5}">
                      <a16:colId xmlns:a16="http://schemas.microsoft.com/office/drawing/2014/main" val="2267690931"/>
                    </a:ext>
                  </a:extLst>
                </a:gridCol>
                <a:gridCol w="3604591">
                  <a:extLst>
                    <a:ext uri="{9D8B030D-6E8A-4147-A177-3AD203B41FA5}">
                      <a16:colId xmlns:a16="http://schemas.microsoft.com/office/drawing/2014/main" val="1310062463"/>
                    </a:ext>
                  </a:extLst>
                </a:gridCol>
                <a:gridCol w="4187688">
                  <a:extLst>
                    <a:ext uri="{9D8B030D-6E8A-4147-A177-3AD203B41FA5}">
                      <a16:colId xmlns:a16="http://schemas.microsoft.com/office/drawing/2014/main" val="1271254346"/>
                    </a:ext>
                  </a:extLst>
                </a:gridCol>
              </a:tblGrid>
              <a:tr h="793178">
                <a:tc>
                  <a:txBody>
                    <a:bodyPr/>
                    <a:lstStyle/>
                    <a:p>
                      <a:pPr algn="ctr" rtl="1"/>
                      <a:r>
                        <a:rPr lang="fa-IR" sz="2400" dirty="0">
                          <a:cs typeface="B Nazanin" panose="00000400000000000000" pitchFamily="2" charset="-78"/>
                        </a:rPr>
                        <a:t>معیار ها</a:t>
                      </a:r>
                    </a:p>
                  </a:txBody>
                  <a:tcPr/>
                </a:tc>
                <a:tc>
                  <a:txBody>
                    <a:bodyPr/>
                    <a:lstStyle/>
                    <a:p>
                      <a:pPr algn="ctr" rtl="1"/>
                      <a:r>
                        <a:rPr lang="fa-IR" sz="2400" dirty="0">
                          <a:cs typeface="B Nazanin" panose="00000400000000000000" pitchFamily="2" charset="-78"/>
                        </a:rPr>
                        <a:t>معیارها در پزوهش</a:t>
                      </a:r>
                    </a:p>
                  </a:txBody>
                  <a:tcPr/>
                </a:tc>
                <a:tc>
                  <a:txBody>
                    <a:bodyPr/>
                    <a:lstStyle/>
                    <a:p>
                      <a:pPr algn="ctr" rtl="1"/>
                      <a:r>
                        <a:rPr lang="fa-IR" sz="2400" dirty="0">
                          <a:cs typeface="B Nazanin" panose="00000400000000000000" pitchFamily="2" charset="-78"/>
                        </a:rPr>
                        <a:t>معیارها در آموزش </a:t>
                      </a:r>
                    </a:p>
                  </a:txBody>
                  <a:tcPr/>
                </a:tc>
                <a:extLst>
                  <a:ext uri="{0D108BD9-81ED-4DB2-BD59-A6C34878D82A}">
                    <a16:rowId xmlns:a16="http://schemas.microsoft.com/office/drawing/2014/main" val="1881690405"/>
                  </a:ext>
                </a:extLst>
              </a:tr>
              <a:tr h="1081393">
                <a:tc>
                  <a:txBody>
                    <a:bodyPr/>
                    <a:lstStyle/>
                    <a:p>
                      <a:pPr algn="ctr" rtl="1"/>
                      <a:r>
                        <a:rPr lang="fa-IR" sz="2400" dirty="0">
                          <a:cs typeface="B Nazanin" panose="00000400000000000000" pitchFamily="2" charset="-78"/>
                        </a:rPr>
                        <a:t>ارائه نتایج </a:t>
                      </a:r>
                    </a:p>
                  </a:txBody>
                  <a:tcPr/>
                </a:tc>
                <a:tc>
                  <a:txBody>
                    <a:bodyPr/>
                    <a:lstStyle/>
                    <a:p>
                      <a:pPr algn="ctr" rtl="1"/>
                      <a:r>
                        <a:rPr lang="fa-IR" sz="2000" dirty="0">
                          <a:cs typeface="B Nazanin" panose="00000400000000000000" pitchFamily="2" charset="-78"/>
                        </a:rPr>
                        <a:t>آزمون فرضیات و رد یا قبول آن ها</a:t>
                      </a:r>
                    </a:p>
                  </a:txBody>
                  <a:tcPr/>
                </a:tc>
                <a:tc>
                  <a:txBody>
                    <a:bodyPr/>
                    <a:lstStyle/>
                    <a:p>
                      <a:pPr algn="ctr" rtl="1"/>
                      <a:r>
                        <a:rPr lang="fa-IR" sz="2000" dirty="0">
                          <a:cs typeface="B Nazanin" panose="00000400000000000000" pitchFamily="2" charset="-78"/>
                        </a:rPr>
                        <a:t>سنجش کیفیت ، اثربخشی آموزش و نشان دادن </a:t>
                      </a:r>
                    </a:p>
                    <a:p>
                      <a:pPr algn="ctr" rtl="1"/>
                      <a:r>
                        <a:rPr lang="fa-IR" sz="2000" dirty="0">
                          <a:cs typeface="B Nazanin" panose="00000400000000000000" pitchFamily="2" charset="-78"/>
                        </a:rPr>
                        <a:t>رسیدن به هدف های آموزشی</a:t>
                      </a:r>
                    </a:p>
                  </a:txBody>
                  <a:tcPr/>
                </a:tc>
                <a:extLst>
                  <a:ext uri="{0D108BD9-81ED-4DB2-BD59-A6C34878D82A}">
                    <a16:rowId xmlns:a16="http://schemas.microsoft.com/office/drawing/2014/main" val="2590316381"/>
                  </a:ext>
                </a:extLst>
              </a:tr>
              <a:tr h="1081393">
                <a:tc>
                  <a:txBody>
                    <a:bodyPr/>
                    <a:lstStyle/>
                    <a:p>
                      <a:pPr algn="ctr" rtl="1"/>
                      <a:r>
                        <a:rPr lang="fa-IR" sz="2400" dirty="0">
                          <a:cs typeface="B Nazanin" panose="00000400000000000000" pitchFamily="2" charset="-78"/>
                        </a:rPr>
                        <a:t>ارائه و معرفی موثر </a:t>
                      </a:r>
                    </a:p>
                  </a:txBody>
                  <a:tcPr/>
                </a:tc>
                <a:tc>
                  <a:txBody>
                    <a:bodyPr/>
                    <a:lstStyle/>
                    <a:p>
                      <a:pPr algn="ctr" rtl="1"/>
                      <a:r>
                        <a:rPr lang="fa-IR" sz="2000" dirty="0">
                          <a:cs typeface="B Nazanin" panose="00000400000000000000" pitchFamily="2" charset="-78"/>
                        </a:rPr>
                        <a:t>انتشار در نشریات یا ارائه در کنگره ها </a:t>
                      </a:r>
                    </a:p>
                  </a:txBody>
                  <a:tcPr/>
                </a:tc>
                <a:tc>
                  <a:txBody>
                    <a:bodyPr/>
                    <a:lstStyle/>
                    <a:p>
                      <a:pPr algn="ctr" rtl="1"/>
                      <a:r>
                        <a:rPr lang="fa-IR" sz="2000" dirty="0">
                          <a:cs typeface="B Nazanin" panose="00000400000000000000" pitchFamily="2" charset="-78"/>
                        </a:rPr>
                        <a:t>نتایج یا فرآیند آموزش را در دسترس استفاده و</a:t>
                      </a:r>
                    </a:p>
                    <a:p>
                      <a:pPr algn="ctr" rtl="1"/>
                      <a:r>
                        <a:rPr lang="fa-IR" sz="2000" dirty="0">
                          <a:cs typeface="B Nazanin" panose="00000400000000000000" pitchFamily="2" charset="-78"/>
                        </a:rPr>
                        <a:t>نقد همکاران قرار دادن</a:t>
                      </a:r>
                    </a:p>
                  </a:txBody>
                  <a:tcPr/>
                </a:tc>
                <a:extLst>
                  <a:ext uri="{0D108BD9-81ED-4DB2-BD59-A6C34878D82A}">
                    <a16:rowId xmlns:a16="http://schemas.microsoft.com/office/drawing/2014/main" val="2238210792"/>
                  </a:ext>
                </a:extLst>
              </a:tr>
              <a:tr h="1081393">
                <a:tc>
                  <a:txBody>
                    <a:bodyPr/>
                    <a:lstStyle/>
                    <a:p>
                      <a:pPr algn="ctr" rtl="1"/>
                      <a:r>
                        <a:rPr lang="fa-IR" sz="2400" dirty="0">
                          <a:cs typeface="B Nazanin" panose="00000400000000000000" pitchFamily="2" charset="-78"/>
                        </a:rPr>
                        <a:t>برخورد نقادانه ( نقد بازتابی ) </a:t>
                      </a:r>
                    </a:p>
                  </a:txBody>
                  <a:tcPr/>
                </a:tc>
                <a:tc>
                  <a:txBody>
                    <a:bodyPr/>
                    <a:lstStyle/>
                    <a:p>
                      <a:pPr algn="ctr" rtl="1"/>
                      <a:r>
                        <a:rPr lang="fa-IR" sz="2000" dirty="0">
                          <a:cs typeface="B Nazanin" panose="00000400000000000000" pitchFamily="2" charset="-78"/>
                        </a:rPr>
                        <a:t>بازتاب انتقادی بر نتایج خود برای هدایت سایرپژوهش های مرتبط</a:t>
                      </a:r>
                    </a:p>
                  </a:txBody>
                  <a:tcPr/>
                </a:tc>
                <a:tc>
                  <a:txBody>
                    <a:bodyPr/>
                    <a:lstStyle/>
                    <a:p>
                      <a:pPr algn="ctr" rtl="1"/>
                      <a:r>
                        <a:rPr lang="fa-IR" sz="2000" dirty="0">
                          <a:cs typeface="B Nazanin" panose="00000400000000000000" pitchFamily="2" charset="-78"/>
                        </a:rPr>
                        <a:t>تحلیل انتقادی فعالیت آموزشی که منجر به ارتقای آموزش و تغییر در آن شود </a:t>
                      </a:r>
                    </a:p>
                  </a:txBody>
                  <a:tcPr/>
                </a:tc>
                <a:extLst>
                  <a:ext uri="{0D108BD9-81ED-4DB2-BD59-A6C34878D82A}">
                    <a16:rowId xmlns:a16="http://schemas.microsoft.com/office/drawing/2014/main" val="2914197056"/>
                  </a:ext>
                </a:extLst>
              </a:tr>
            </a:tbl>
          </a:graphicData>
        </a:graphic>
      </p:graphicFrame>
    </p:spTree>
    <p:extLst>
      <p:ext uri="{BB962C8B-B14F-4D97-AF65-F5344CB8AC3E}">
        <p14:creationId xmlns:p14="http://schemas.microsoft.com/office/powerpoint/2010/main" val="386824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F953C-4677-4AD2-AEF2-277C8E21B944}"/>
              </a:ext>
            </a:extLst>
          </p:cNvPr>
          <p:cNvSpPr>
            <a:spLocks noGrp="1"/>
          </p:cNvSpPr>
          <p:nvPr>
            <p:ph type="title"/>
          </p:nvPr>
        </p:nvSpPr>
        <p:spPr/>
        <p:txBody>
          <a:bodyPr>
            <a:normAutofit/>
          </a:bodyPr>
          <a:lstStyle/>
          <a:p>
            <a:pPr algn="ctr"/>
            <a:r>
              <a:rPr lang="fa-IR" sz="6600" dirty="0">
                <a:cs typeface="B Nazanin" panose="00000400000000000000" pitchFamily="2" charset="-78"/>
              </a:rPr>
              <a:t>تدریس</a:t>
            </a:r>
          </a:p>
        </p:txBody>
      </p:sp>
      <p:sp>
        <p:nvSpPr>
          <p:cNvPr id="3" name="Content Placeholder 2">
            <a:extLst>
              <a:ext uri="{FF2B5EF4-FFF2-40B4-BE49-F238E27FC236}">
                <a16:creationId xmlns:a16="http://schemas.microsoft.com/office/drawing/2014/main" id="{D649DDCD-8F64-4607-B289-A786B4C239E4}"/>
              </a:ext>
            </a:extLst>
          </p:cNvPr>
          <p:cNvSpPr>
            <a:spLocks noGrp="1"/>
          </p:cNvSpPr>
          <p:nvPr>
            <p:ph idx="1"/>
          </p:nvPr>
        </p:nvSpPr>
        <p:spPr>
          <a:xfrm>
            <a:off x="106017" y="2015732"/>
            <a:ext cx="11979966" cy="4037749"/>
          </a:xfrm>
        </p:spPr>
        <p:txBody>
          <a:bodyPr>
            <a:normAutofit/>
          </a:bodyPr>
          <a:lstStyle/>
          <a:p>
            <a:r>
              <a:rPr lang="fa-IR" sz="2800" dirty="0">
                <a:cs typeface="B Nazanin" panose="00000400000000000000" pitchFamily="2" charset="-78"/>
              </a:rPr>
              <a:t>تدریس وظیفه پیچیده و خطیری است که باید قبل از شروع دوره ، و در طول تشکیل و اداره کلاس به طور مستمر در مورد مسائل آن تصمیم گیری شود .</a:t>
            </a:r>
          </a:p>
          <a:p>
            <a:r>
              <a:rPr lang="fa-IR" sz="2800" dirty="0">
                <a:cs typeface="B Nazanin" panose="00000400000000000000" pitchFamily="2" charset="-78"/>
              </a:rPr>
              <a:t>میزان موفقیت مدرسان به میزان قابلیت آن ها در توانا ساختن فراگیران به فراگیری سریع و به هنگام مطالب درسی بستگی دارد .</a:t>
            </a:r>
          </a:p>
          <a:p>
            <a:r>
              <a:rPr lang="fa-IR" sz="2800" dirty="0">
                <a:cs typeface="B Nazanin" panose="00000400000000000000" pitchFamily="2" charset="-78"/>
              </a:rPr>
              <a:t>یادگیری دانشجو ، نتیجه مستقیم کیفیت کار مدرس در برنامه ریزی ، ارائه مطالب و ارزیابی موضوع مورد تدریس می باشد .</a:t>
            </a:r>
          </a:p>
        </p:txBody>
      </p:sp>
    </p:spTree>
    <p:extLst>
      <p:ext uri="{BB962C8B-B14F-4D97-AF65-F5344CB8AC3E}">
        <p14:creationId xmlns:p14="http://schemas.microsoft.com/office/powerpoint/2010/main" val="163861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6949-378D-4DCF-82E9-587C1D23B72F}"/>
              </a:ext>
            </a:extLst>
          </p:cNvPr>
          <p:cNvSpPr>
            <a:spLocks noGrp="1"/>
          </p:cNvSpPr>
          <p:nvPr>
            <p:ph type="title"/>
          </p:nvPr>
        </p:nvSpPr>
        <p:spPr/>
        <p:txBody>
          <a:bodyPr>
            <a:normAutofit/>
          </a:bodyPr>
          <a:lstStyle/>
          <a:p>
            <a:pPr algn="ctr"/>
            <a:r>
              <a:rPr lang="fa-IR" sz="4800" dirty="0">
                <a:cs typeface="B Nazanin" panose="00000400000000000000" pitchFamily="2" charset="-78"/>
              </a:rPr>
              <a:t>دانش و مهارت های مورد نیاز مدرسان </a:t>
            </a:r>
          </a:p>
        </p:txBody>
      </p:sp>
      <p:sp>
        <p:nvSpPr>
          <p:cNvPr id="3" name="Content Placeholder 2">
            <a:extLst>
              <a:ext uri="{FF2B5EF4-FFF2-40B4-BE49-F238E27FC236}">
                <a16:creationId xmlns:a16="http://schemas.microsoft.com/office/drawing/2014/main" id="{00EF82F8-B56A-4ACD-B878-8BCAB3527291}"/>
              </a:ext>
            </a:extLst>
          </p:cNvPr>
          <p:cNvSpPr>
            <a:spLocks noGrp="1"/>
          </p:cNvSpPr>
          <p:nvPr>
            <p:ph idx="1"/>
          </p:nvPr>
        </p:nvSpPr>
        <p:spPr>
          <a:xfrm>
            <a:off x="0" y="2015732"/>
            <a:ext cx="12085983" cy="4037749"/>
          </a:xfrm>
        </p:spPr>
        <p:txBody>
          <a:bodyPr>
            <a:normAutofit/>
          </a:bodyPr>
          <a:lstStyle/>
          <a:p>
            <a:r>
              <a:rPr lang="fa-IR" dirty="0"/>
              <a:t> 1</a:t>
            </a:r>
            <a:r>
              <a:rPr lang="fa-IR" sz="3200" dirty="0">
                <a:cs typeface="B Nazanin" panose="00000400000000000000" pitchFamily="2" charset="-78"/>
              </a:rPr>
              <a:t>- صلاحیت ها فنی یا اطلاع از موضوع درسی </a:t>
            </a:r>
          </a:p>
          <a:p>
            <a:r>
              <a:rPr lang="fa-IR" sz="3200" dirty="0">
                <a:cs typeface="B Nazanin" panose="00000400000000000000" pitchFamily="2" charset="-78"/>
              </a:rPr>
              <a:t>2- صلاحیت های فردی </a:t>
            </a:r>
          </a:p>
          <a:p>
            <a:r>
              <a:rPr lang="fa-IR" sz="3200" dirty="0">
                <a:cs typeface="B Nazanin" panose="00000400000000000000" pitchFamily="2" charset="-78"/>
              </a:rPr>
              <a:t>3- صلاحیت های حرفه ای ، برای تدریس موثر ، هماهنگی و تعادل لازم </a:t>
            </a:r>
          </a:p>
          <a:p>
            <a:r>
              <a:rPr lang="fa-IR" sz="3200" dirty="0">
                <a:cs typeface="B Nazanin" panose="00000400000000000000" pitchFamily="2" charset="-78"/>
              </a:rPr>
              <a:t>هر سه این مهارت ها مانند پایه های یک کرسی برای حفظ و پیشبرد اهداف آموزشی ضرورت دارند </a:t>
            </a:r>
            <a:r>
              <a:rPr lang="fa-IR" dirty="0"/>
              <a:t>.</a:t>
            </a:r>
          </a:p>
        </p:txBody>
      </p:sp>
    </p:spTree>
    <p:extLst>
      <p:ext uri="{BB962C8B-B14F-4D97-AF65-F5344CB8AC3E}">
        <p14:creationId xmlns:p14="http://schemas.microsoft.com/office/powerpoint/2010/main" val="1153884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2345-AC3D-46A7-A734-A73719E89753}"/>
              </a:ext>
            </a:extLst>
          </p:cNvPr>
          <p:cNvSpPr>
            <a:spLocks noGrp="1"/>
          </p:cNvSpPr>
          <p:nvPr>
            <p:ph type="title"/>
          </p:nvPr>
        </p:nvSpPr>
        <p:spPr/>
        <p:txBody>
          <a:bodyPr>
            <a:normAutofit/>
          </a:bodyPr>
          <a:lstStyle/>
          <a:p>
            <a:pPr algn="ctr"/>
            <a:r>
              <a:rPr lang="fa-IR" sz="4400" dirty="0">
                <a:cs typeface="B Nazanin" panose="00000400000000000000" pitchFamily="2" charset="-78"/>
              </a:rPr>
              <a:t>صلاحیت های فنی یا احاطه بر موضوع درسی</a:t>
            </a:r>
          </a:p>
        </p:txBody>
      </p:sp>
      <p:sp>
        <p:nvSpPr>
          <p:cNvPr id="3" name="Content Placeholder 2">
            <a:extLst>
              <a:ext uri="{FF2B5EF4-FFF2-40B4-BE49-F238E27FC236}">
                <a16:creationId xmlns:a16="http://schemas.microsoft.com/office/drawing/2014/main" id="{A5D6245A-9DEB-4B2C-AA49-23E1104B5A7F}"/>
              </a:ext>
            </a:extLst>
          </p:cNvPr>
          <p:cNvSpPr>
            <a:spLocks noGrp="1"/>
          </p:cNvSpPr>
          <p:nvPr>
            <p:ph idx="1"/>
          </p:nvPr>
        </p:nvSpPr>
        <p:spPr>
          <a:xfrm>
            <a:off x="238539" y="1853754"/>
            <a:ext cx="11661913" cy="4199727"/>
          </a:xfrm>
        </p:spPr>
        <p:txBody>
          <a:bodyPr>
            <a:normAutofit/>
          </a:bodyPr>
          <a:lstStyle/>
          <a:p>
            <a:r>
              <a:rPr lang="fa-IR" sz="2800" dirty="0">
                <a:cs typeface="B Nazanin" panose="00000400000000000000" pitchFamily="2" charset="-78"/>
              </a:rPr>
              <a:t>اثربخشی تدریس ، آمیزه ای از دانش علمی خاص مربوط به موضوع و هنر ارائه مطالب است .</a:t>
            </a:r>
          </a:p>
          <a:p>
            <a:r>
              <a:rPr lang="fa-IR" sz="2800" dirty="0">
                <a:cs typeface="B Nazanin" panose="00000400000000000000" pitchFamily="2" charset="-78"/>
              </a:rPr>
              <a:t>متغیر های بسیاری بر موضوع درسی ، محیط آموزشی ، مدرس و فراگیر تاثیر می گذارد .</a:t>
            </a:r>
          </a:p>
          <a:p>
            <a:r>
              <a:rPr lang="fa-IR" sz="2800" dirty="0">
                <a:cs typeface="B Nazanin" panose="00000400000000000000" pitchFamily="2" charset="-78"/>
              </a:rPr>
              <a:t>اظهار نظر قاطع در مورد متغیر های موثر بر رفتار فراگیر دشوار است .</a:t>
            </a:r>
          </a:p>
          <a:p>
            <a:r>
              <a:rPr lang="fa-IR" sz="2800" dirty="0">
                <a:cs typeface="B Nazanin" panose="00000400000000000000" pitchFamily="2" charset="-78"/>
              </a:rPr>
              <a:t>ولی هیچ چیز را نمی توان جایگزین علم و مهارت در موضوع درسی کرد . ( سطح دانش – تجربه کافی )</a:t>
            </a:r>
          </a:p>
          <a:p>
            <a:r>
              <a:rPr lang="fa-IR" sz="2800" dirty="0">
                <a:cs typeface="B Nazanin" panose="00000400000000000000" pitchFamily="2" charset="-78"/>
              </a:rPr>
              <a:t>فراگیر نباید در مورد مهارت مدرس خود در موضوع درسی دچار تردید شود .</a:t>
            </a:r>
          </a:p>
        </p:txBody>
      </p:sp>
    </p:spTree>
    <p:extLst>
      <p:ext uri="{BB962C8B-B14F-4D97-AF65-F5344CB8AC3E}">
        <p14:creationId xmlns:p14="http://schemas.microsoft.com/office/powerpoint/2010/main" val="2387817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115E-A38B-4B51-8034-238D396DFDF9}"/>
              </a:ext>
            </a:extLst>
          </p:cNvPr>
          <p:cNvSpPr>
            <a:spLocks noGrp="1"/>
          </p:cNvSpPr>
          <p:nvPr>
            <p:ph type="title"/>
          </p:nvPr>
        </p:nvSpPr>
        <p:spPr/>
        <p:txBody>
          <a:bodyPr>
            <a:normAutofit/>
          </a:bodyPr>
          <a:lstStyle/>
          <a:p>
            <a:pPr algn="ctr"/>
            <a:r>
              <a:rPr lang="fa-IR" sz="4000" dirty="0">
                <a:cs typeface="B Nazanin" panose="00000400000000000000" pitchFamily="2" charset="-78"/>
              </a:rPr>
              <a:t>محدودیت ها</a:t>
            </a:r>
          </a:p>
        </p:txBody>
      </p:sp>
      <p:sp>
        <p:nvSpPr>
          <p:cNvPr id="3" name="Content Placeholder 2">
            <a:extLst>
              <a:ext uri="{FF2B5EF4-FFF2-40B4-BE49-F238E27FC236}">
                <a16:creationId xmlns:a16="http://schemas.microsoft.com/office/drawing/2014/main" id="{F16F42F6-9D34-481B-A472-F12E8CF35145}"/>
              </a:ext>
            </a:extLst>
          </p:cNvPr>
          <p:cNvSpPr>
            <a:spLocks noGrp="1"/>
          </p:cNvSpPr>
          <p:nvPr>
            <p:ph idx="1"/>
          </p:nvPr>
        </p:nvSpPr>
        <p:spPr>
          <a:xfrm>
            <a:off x="1" y="2015732"/>
            <a:ext cx="12006470" cy="4037749"/>
          </a:xfrm>
        </p:spPr>
        <p:txBody>
          <a:bodyPr>
            <a:normAutofit/>
          </a:bodyPr>
          <a:lstStyle/>
          <a:p>
            <a:r>
              <a:rPr lang="fa-IR" sz="2800" dirty="0">
                <a:cs typeface="B Nazanin" panose="00000400000000000000" pitchFamily="2" charset="-78"/>
              </a:rPr>
              <a:t>مهارت ، دانش و آگاهی مدرس در زمینه درس مورد نظر مهم است ولی کافی نیست .</a:t>
            </a:r>
          </a:p>
          <a:p>
            <a:r>
              <a:rPr lang="fa-IR" sz="2800" dirty="0">
                <a:cs typeface="B Nazanin" panose="00000400000000000000" pitchFamily="2" charset="-78"/>
              </a:rPr>
              <a:t>بسیاری از افراد واجد دانش و تبحر بالای علمی و فنی ممکن است مدرس خوبی نباشند .</a:t>
            </a:r>
          </a:p>
          <a:p>
            <a:r>
              <a:rPr lang="fa-IR" sz="2800" dirty="0">
                <a:cs typeface="B Nazanin" panose="00000400000000000000" pitchFamily="2" charset="-78"/>
              </a:rPr>
              <a:t>نقش مدرس ایجاب می کند تا دانشجو را به کسب دانش و مهارت های لازم وا دارد .</a:t>
            </a:r>
          </a:p>
          <a:p>
            <a:r>
              <a:rPr lang="fa-IR" sz="2800" dirty="0">
                <a:cs typeface="B Nazanin" panose="00000400000000000000" pitchFamily="2" charset="-78"/>
              </a:rPr>
              <a:t>مدرس باید توان ، شکیبایی و قدرت لازم را برای کمک به دانشجو را داشته باشد .</a:t>
            </a:r>
          </a:p>
          <a:p>
            <a:r>
              <a:rPr lang="fa-IR" sz="2800" dirty="0">
                <a:cs typeface="B Nazanin" panose="00000400000000000000" pitchFamily="2" charset="-78"/>
              </a:rPr>
              <a:t>هیچ مدرسی به موضوع تدریس خود احاطه کامل ندارد ( همه چیز را همگان دانند ) </a:t>
            </a:r>
          </a:p>
        </p:txBody>
      </p:sp>
    </p:spTree>
    <p:extLst>
      <p:ext uri="{BB962C8B-B14F-4D97-AF65-F5344CB8AC3E}">
        <p14:creationId xmlns:p14="http://schemas.microsoft.com/office/powerpoint/2010/main" val="2681519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CDD1-E6C6-454C-8789-33E6FA33D8B0}"/>
              </a:ext>
            </a:extLst>
          </p:cNvPr>
          <p:cNvSpPr>
            <a:spLocks noGrp="1"/>
          </p:cNvSpPr>
          <p:nvPr>
            <p:ph type="title"/>
          </p:nvPr>
        </p:nvSpPr>
        <p:spPr/>
        <p:txBody>
          <a:bodyPr>
            <a:normAutofit/>
          </a:bodyPr>
          <a:lstStyle/>
          <a:p>
            <a:pPr algn="ctr"/>
            <a:r>
              <a:rPr lang="fa-IR" sz="3600" dirty="0">
                <a:cs typeface="B Nazanin" panose="00000400000000000000" pitchFamily="2" charset="-78"/>
              </a:rPr>
              <a:t>پاسخ به سوال های دانشجویان</a:t>
            </a:r>
          </a:p>
        </p:txBody>
      </p:sp>
      <p:sp>
        <p:nvSpPr>
          <p:cNvPr id="3" name="Content Placeholder 2">
            <a:extLst>
              <a:ext uri="{FF2B5EF4-FFF2-40B4-BE49-F238E27FC236}">
                <a16:creationId xmlns:a16="http://schemas.microsoft.com/office/drawing/2014/main" id="{914541F4-431A-45B6-9D2B-403309188A99}"/>
              </a:ext>
            </a:extLst>
          </p:cNvPr>
          <p:cNvSpPr>
            <a:spLocks noGrp="1"/>
          </p:cNvSpPr>
          <p:nvPr>
            <p:ph idx="1"/>
          </p:nvPr>
        </p:nvSpPr>
        <p:spPr>
          <a:xfrm>
            <a:off x="106017" y="2015732"/>
            <a:ext cx="11979966" cy="4037749"/>
          </a:xfrm>
        </p:spPr>
        <p:txBody>
          <a:bodyPr>
            <a:normAutofit/>
          </a:bodyPr>
          <a:lstStyle/>
          <a:p>
            <a:r>
              <a:rPr lang="fa-IR" sz="2800" dirty="0">
                <a:cs typeface="B Nazanin" panose="00000400000000000000" pitchFamily="2" charset="-78"/>
              </a:rPr>
              <a:t>ممکنه دانشجویان سوال های را مطرح کنند که مدرس قادر به پاسخ گویی به آن ها نباشد .</a:t>
            </a:r>
          </a:p>
          <a:p>
            <a:r>
              <a:rPr lang="fa-IR" sz="2800" dirty="0">
                <a:cs typeface="B Nazanin" panose="00000400000000000000" pitchFamily="2" charset="-78"/>
              </a:rPr>
              <a:t>در این حالت ، مدرس نباید مضطرب شود و با تغییر لحن و گفتار ، ابزار بیزاری ، یاس و آزردگی مانع از طرح سوال های بعدی شود .</a:t>
            </a:r>
          </a:p>
          <a:p>
            <a:r>
              <a:rPr lang="fa-IR" sz="2800" dirty="0">
                <a:cs typeface="B Nazanin" panose="00000400000000000000" pitchFamily="2" charset="-78"/>
              </a:rPr>
              <a:t>مدرس باید دانشجویان را به طرح سوال ترغیب نمایید .</a:t>
            </a:r>
          </a:p>
          <a:p>
            <a:r>
              <a:rPr lang="fa-IR" sz="2800" dirty="0">
                <a:cs typeface="B Nazanin" panose="00000400000000000000" pitchFamily="2" charset="-78"/>
              </a:rPr>
              <a:t>برای دستیابی به این مهم می توان به ترتیب زیر عمل کرد :</a:t>
            </a:r>
          </a:p>
        </p:txBody>
      </p:sp>
    </p:spTree>
    <p:extLst>
      <p:ext uri="{BB962C8B-B14F-4D97-AF65-F5344CB8AC3E}">
        <p14:creationId xmlns:p14="http://schemas.microsoft.com/office/powerpoint/2010/main" val="396818118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870</TotalTime>
  <Words>3299</Words>
  <Application>Microsoft Office PowerPoint</Application>
  <PresentationFormat>Widescreen</PresentationFormat>
  <Paragraphs>253</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B Nazanin</vt:lpstr>
      <vt:lpstr>Gill Sans MT</vt:lpstr>
      <vt:lpstr>Gallery</vt:lpstr>
      <vt:lpstr>به نام خداوند بخشنده مهربان</vt:lpstr>
      <vt:lpstr>روش ها و فنون تدریس در دانشگاه</vt:lpstr>
      <vt:lpstr>نقش و مسئولیت مدرس</vt:lpstr>
      <vt:lpstr>اساسی ترین مسئولیت های مدرس عبارتند از :</vt:lpstr>
      <vt:lpstr>تدریس</vt:lpstr>
      <vt:lpstr>دانش و مهارت های مورد نیاز مدرسان </vt:lpstr>
      <vt:lpstr>صلاحیت های فنی یا احاطه بر موضوع درسی</vt:lpstr>
      <vt:lpstr>محدودیت ها</vt:lpstr>
      <vt:lpstr>پاسخ به سوال های دانشجویان</vt:lpstr>
      <vt:lpstr>نوع سوال ها</vt:lpstr>
      <vt:lpstr>نوع سوال ها</vt:lpstr>
      <vt:lpstr>صلاحیت های حرفه ای</vt:lpstr>
      <vt:lpstr>تعاریف سواد از دیدگاه یونسکو </vt:lpstr>
      <vt:lpstr>مهارت های 12 گانه </vt:lpstr>
      <vt:lpstr>ادامه مهارت ها</vt:lpstr>
      <vt:lpstr>جدیدترین تعریف سواد</vt:lpstr>
      <vt:lpstr>PowerPoint Presentation</vt:lpstr>
      <vt:lpstr>ارائه درس</vt:lpstr>
      <vt:lpstr>ارزشیابی پیشرفت تحصیلی</vt:lpstr>
      <vt:lpstr>ادامه ارزشیابی </vt:lpstr>
      <vt:lpstr>صلاحیت های شخصی ( فردی )</vt:lpstr>
      <vt:lpstr>ادامه ویژگی های شخصی </vt:lpstr>
      <vt:lpstr>متغیر های خیلی موثر </vt:lpstr>
      <vt:lpstr>متغیر های خیلی موثر </vt:lpstr>
      <vt:lpstr>متغیر های خیلی موثر</vt:lpstr>
      <vt:lpstr>متغیرهای خیلی موثر </vt:lpstr>
      <vt:lpstr>PowerPoint Presentation</vt:lpstr>
      <vt:lpstr>متغیر های خیلی موثر </vt:lpstr>
      <vt:lpstr>متغیر های خیلی موثر </vt:lpstr>
      <vt:lpstr>مدرس سخت گیر و بد اخلاق از نظر دانشجویان</vt:lpstr>
      <vt:lpstr>جمع بندی خصوصیات شخصی </vt:lpstr>
      <vt:lpstr>سبک های یادگیری </vt:lpstr>
      <vt:lpstr>دانش پژوهی آموزشی scholer ship</vt:lpstr>
      <vt:lpstr>تعریف دانش پژوهی آموزشی </vt:lpstr>
      <vt:lpstr>دانش پژوهی آموزشی </vt:lpstr>
      <vt:lpstr>حیطه های پنجگانه فعالیت های آموزشی</vt:lpstr>
      <vt:lpstr>معیارهای ازریابی فعالیت های دانش پژوهی </vt:lpstr>
      <vt:lpstr>معیار های ارزیابی دانش پژوهی </vt:lpstr>
      <vt:lpstr>مقایسه معیارها در پژوهش با آموزش </vt:lpstr>
      <vt:lpstr>مقایسه معیارها در پژوهش با آموزش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shahed</dc:creator>
  <cp:lastModifiedBy>shahed</cp:lastModifiedBy>
  <cp:revision>123</cp:revision>
  <dcterms:created xsi:type="dcterms:W3CDTF">2021-03-01T20:22:21Z</dcterms:created>
  <dcterms:modified xsi:type="dcterms:W3CDTF">2021-02-13T20:29:39Z</dcterms:modified>
</cp:coreProperties>
</file>