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D6CB6-E197-40F7-A3D6-4061BCE33693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98F55-88D6-4A98-B790-3CD4E9BAE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1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8F55-88D6-4A98-B790-3CD4E9BAEA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3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98F55-88D6-4A98-B790-3CD4E9BAEA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3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FBDA40C-F3FA-4B63-9E9C-88E443043D95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02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3566-0DA3-4D9A-8C12-1B8DBFA741BA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C77E4-4614-4576-A655-426A65CDD1BC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26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F950-6B6B-4EE2-8712-C747276EB941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62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6C00-32CD-48E3-B6E0-86F9D5ABDBA5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7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C98-2839-4516-94FB-CF9BE2011D0E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66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82FC-935D-4118-8E80-BCDC0F71C787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8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FEB6-3577-4C1F-9E0D-8620FE056247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92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B37D-EFD3-4815-B500-BB7A9C3D8230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3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10EF-A6E3-4EAB-B286-9543E73A6E78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9D50-9325-4110-86C5-E60A710EB1A2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04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0B04-703A-4FCC-BEA6-99E776F1F780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C85-CD34-4213-A9A6-D66D50329550}" type="datetime1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3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FE4AA-9473-4B96-B246-A53B2644C1B4}" type="datetime1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4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3F313-3E77-4348-843B-4372A2DB0967}" type="datetime1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3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92E2D-F9CF-4835-ACAB-8FF47A3F16B4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8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9C65-0450-4898-8E6C-F4C878D14FF9}" type="datetime1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0FF7ED2-2C86-4A8F-834F-9BE5016A452A}" type="datetime1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92CE87-8705-494D-B0D1-B7A1F315E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2CE87-8705-494D-B0D1-B7A1F315E7E2}" type="slidenum">
              <a:rPr lang="en-US" smtClean="0"/>
              <a:t>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95401" y="746975"/>
            <a:ext cx="9601196" cy="5128893"/>
          </a:xfrm>
        </p:spPr>
        <p:txBody>
          <a:bodyPr/>
          <a:lstStyle/>
          <a:p>
            <a:pPr marL="0" indent="0" algn="ctr" rtl="1">
              <a:buNone/>
            </a:pPr>
            <a:endParaRPr lang="fa-IR" b="1" dirty="0" smtClean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endParaRPr lang="fa-IR" b="1" dirty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endParaRPr lang="fa-IR" b="1" dirty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8000" b="1" dirty="0" smtClean="0">
                <a:cs typeface="B Nazanin" panose="00000400000000000000" pitchFamily="2" charset="-78"/>
              </a:rPr>
              <a:t>بسم الله الرحمن الرحیم</a:t>
            </a:r>
            <a:endParaRPr lang="en-US" sz="80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58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1121" y="1654934"/>
            <a:ext cx="9144000" cy="315535"/>
          </a:xfrm>
        </p:spPr>
        <p:txBody>
          <a:bodyPr/>
          <a:lstStyle/>
          <a:p>
            <a:pPr rtl="1"/>
            <a:r>
              <a:rPr lang="fa-IR" sz="1400" b="1" dirty="0" smtClean="0">
                <a:cs typeface="B Nazanin" panose="00000400000000000000" pitchFamily="2" charset="-78"/>
              </a:rPr>
              <a:t>دانشگاه فنی و حرفه ای استان خوزستان</a:t>
            </a:r>
            <a:endParaRPr lang="en-US" sz="1400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9144000" cy="4082603"/>
          </a:xfrm>
        </p:spPr>
        <p:txBody>
          <a:bodyPr>
            <a:normAutofit/>
          </a:bodyPr>
          <a:lstStyle/>
          <a:p>
            <a:endParaRPr lang="fa-IR" dirty="0" smtClean="0"/>
          </a:p>
          <a:p>
            <a:endParaRPr lang="en-US" dirty="0" smtClean="0"/>
          </a:p>
          <a:p>
            <a:pPr rtl="1">
              <a:lnSpc>
                <a:spcPct val="1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درس</a:t>
            </a:r>
            <a:r>
              <a:rPr lang="fa-IR" b="1" dirty="0" smtClean="0">
                <a:cs typeface="B Nazanin" panose="00000400000000000000" pitchFamily="2" charset="-78"/>
              </a:rPr>
              <a:t>: ساختمان داده </a:t>
            </a:r>
            <a:r>
              <a:rPr lang="fa-IR" b="1" dirty="0" smtClean="0">
                <a:cs typeface="B Nazanin" panose="00000400000000000000" pitchFamily="2" charset="-78"/>
              </a:rPr>
              <a:t>ها</a:t>
            </a:r>
          </a:p>
          <a:p>
            <a:pPr rtl="1">
              <a:lnSpc>
                <a:spcPct val="1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رشته کامپیوتر</a:t>
            </a:r>
          </a:p>
          <a:p>
            <a:pPr rtl="1">
              <a:lnSpc>
                <a:spcPct val="1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مدرس</a:t>
            </a:r>
            <a:r>
              <a:rPr lang="fa-IR" b="1" dirty="0" smtClean="0">
                <a:cs typeface="B Nazanin" panose="00000400000000000000" pitchFamily="2" charset="-78"/>
              </a:rPr>
              <a:t>: مهندس پیمان </a:t>
            </a:r>
            <a:r>
              <a:rPr lang="fa-IR" b="1" dirty="0" smtClean="0">
                <a:cs typeface="B Nazanin" panose="00000400000000000000" pitchFamily="2" charset="-78"/>
              </a:rPr>
              <a:t>جلالی</a:t>
            </a:r>
          </a:p>
          <a:p>
            <a:pPr rtl="1">
              <a:lnSpc>
                <a:spcPct val="1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جسله 4</a:t>
            </a:r>
          </a:p>
          <a:p>
            <a:pPr rtl="1"/>
            <a:r>
              <a:rPr lang="fa-IR" b="1" dirty="0">
                <a:cs typeface="B Nazanin" panose="00000400000000000000" pitchFamily="2" charset="-78"/>
              </a:rPr>
              <a:t>مقطع کاردانی</a:t>
            </a:r>
          </a:p>
          <a:p>
            <a:pPr>
              <a:lnSpc>
                <a:spcPct val="100000"/>
              </a:lnSpc>
            </a:pPr>
            <a:r>
              <a:rPr lang="fa-IR" b="1" dirty="0" smtClean="0">
                <a:cs typeface="B Nazanin" panose="00000400000000000000" pitchFamily="2" charset="-78"/>
              </a:rPr>
              <a:t>دانشکده </a:t>
            </a:r>
            <a:r>
              <a:rPr lang="fa-IR" b="1" dirty="0" smtClean="0">
                <a:cs typeface="B Nazanin" panose="00000400000000000000" pitchFamily="2" charset="-78"/>
              </a:rPr>
              <a:t>فنی و مهندسی شهید چمران اهواز</a:t>
            </a:r>
            <a:endParaRPr lang="en-US" b="1" dirty="0" smtClean="0"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5386" y="6357014"/>
            <a:ext cx="551167" cy="279400"/>
          </a:xfrm>
        </p:spPr>
        <p:txBody>
          <a:bodyPr/>
          <a:lstStyle/>
          <a:p>
            <a:pPr algn="ctr"/>
            <a:r>
              <a:rPr lang="fa-IR" sz="1200" b="1" dirty="0" smtClean="0">
                <a:cs typeface="B Lotus" panose="00000400000000000000" pitchFamily="2" charset="-78"/>
              </a:rPr>
              <a:t>۱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87" y="231585"/>
            <a:ext cx="1800225" cy="1371600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153"/>
            <a:ext cx="10515600" cy="656823"/>
          </a:xfrm>
        </p:spPr>
        <p:txBody>
          <a:bodyPr>
            <a:noAutofit/>
          </a:bodyPr>
          <a:lstStyle/>
          <a:p>
            <a:pPr algn="ctr" rtl="1"/>
            <a:r>
              <a:rPr lang="fa-IR" sz="3000" b="1" dirty="0" smtClean="0">
                <a:cs typeface="B Lotus" panose="00000400000000000000" pitchFamily="2" charset="-78"/>
              </a:rPr>
              <a:t>آرایه(</a:t>
            </a:r>
            <a:r>
              <a:rPr lang="en-US" sz="3000" b="1" dirty="0" smtClean="0">
                <a:cs typeface="B Lotus" panose="00000400000000000000" pitchFamily="2" charset="-78"/>
              </a:rPr>
              <a:t>Array</a:t>
            </a:r>
            <a:r>
              <a:rPr lang="fa-IR" sz="3000" b="1" dirty="0" smtClean="0">
                <a:cs typeface="B Lotus" panose="00000400000000000000" pitchFamily="2" charset="-78"/>
              </a:rPr>
              <a:t>)</a:t>
            </a:r>
            <a:endParaRPr lang="en-US" sz="3000" b="1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4841" y="6400075"/>
            <a:ext cx="542697" cy="279400"/>
          </a:xfrm>
        </p:spPr>
        <p:txBody>
          <a:bodyPr/>
          <a:lstStyle/>
          <a:p>
            <a:pPr algn="ctr" rtl="1"/>
            <a:r>
              <a:rPr lang="fa-IR" sz="1200" b="1" dirty="0" smtClean="0">
                <a:cs typeface="B Lotus" panose="00000400000000000000" pitchFamily="2" charset="-78"/>
              </a:rPr>
              <a:t>۲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95401" y="746975"/>
            <a:ext cx="9601196" cy="5653099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1600" b="1" dirty="0" smtClean="0">
                <a:cs typeface="B Lotus" panose="00000400000000000000" pitchFamily="2" charset="-78"/>
              </a:rPr>
              <a:t>ماتریس اسپارس(</a:t>
            </a:r>
            <a:r>
              <a:rPr lang="en-US" sz="1600" b="1" dirty="0" smtClean="0">
                <a:cs typeface="B Lotus" panose="00000400000000000000" pitchFamily="2" charset="-78"/>
              </a:rPr>
              <a:t>Sparse</a:t>
            </a:r>
            <a:r>
              <a:rPr lang="fa-IR" sz="1600" b="1" dirty="0" smtClean="0">
                <a:cs typeface="B Lotus" panose="00000400000000000000" pitchFamily="2" charset="-78"/>
              </a:rPr>
              <a:t>)</a:t>
            </a:r>
          </a:p>
          <a:p>
            <a:pPr marL="0" indent="0" algn="just" rtl="1"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به هر ماتریس </a:t>
            </a:r>
            <a:r>
              <a:rPr lang="en-US" sz="1400" b="1" dirty="0" smtClean="0">
                <a:cs typeface="B Lotus" panose="00000400000000000000" pitchFamily="2" charset="-78"/>
              </a:rPr>
              <a:t>m*n</a:t>
            </a:r>
            <a:r>
              <a:rPr lang="fa-IR" sz="1400" b="1" dirty="0" smtClean="0">
                <a:cs typeface="B Lotus" panose="00000400000000000000" pitchFamily="2" charset="-78"/>
              </a:rPr>
              <a:t> که تعداد عناصر صفر آن بیشتر از تعداد عناصر مخالف صفر آن باشد، ماتریس اسپارس می گویند.</a:t>
            </a:r>
          </a:p>
          <a:p>
            <a:pPr mar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در صورتیکه ماتریس اسپارس </a:t>
            </a:r>
            <a:r>
              <a:rPr lang="en-US" sz="1600" b="1" dirty="0" smtClean="0">
                <a:cs typeface="B Lotus" panose="00000400000000000000" pitchFamily="2" charset="-78"/>
              </a:rPr>
              <a:t>r</a:t>
            </a:r>
            <a:r>
              <a:rPr lang="fa-IR" sz="1600" b="1" dirty="0" smtClean="0">
                <a:cs typeface="B Lotus" panose="00000400000000000000" pitchFamily="2" charset="-78"/>
              </a:rPr>
              <a:t> </a:t>
            </a:r>
            <a:r>
              <a:rPr lang="fa-IR" sz="1400" b="1" dirty="0" smtClean="0">
                <a:cs typeface="B Lotus" panose="00000400000000000000" pitchFamily="2" charset="-78"/>
              </a:rPr>
              <a:t>خانه مخالف صفر داشته باشد، برای نمایش آن از یک آرایه دو بعدی با 3 ستون و </a:t>
            </a:r>
            <a:r>
              <a:rPr lang="en-US" sz="1600" b="1" dirty="0" smtClean="0">
                <a:cs typeface="B Lotus" panose="00000400000000000000" pitchFamily="2" charset="-78"/>
              </a:rPr>
              <a:t>r</a:t>
            </a:r>
            <a:r>
              <a:rPr lang="en-US" sz="1400" b="1" dirty="0" smtClean="0">
                <a:cs typeface="B Lotus" panose="00000400000000000000" pitchFamily="2" charset="-78"/>
              </a:rPr>
              <a:t>+1</a:t>
            </a:r>
            <a:r>
              <a:rPr lang="fa-IR" sz="1400" b="1" dirty="0" smtClean="0">
                <a:cs typeface="B Lotus" panose="00000400000000000000" pitchFamily="2" charset="-78"/>
              </a:rPr>
              <a:t> سطر استفاده می شود.</a:t>
            </a:r>
          </a:p>
          <a:p>
            <a:pPr mar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الف) سطر اول به ترتیب از چپ به راست، </a:t>
            </a:r>
            <a:r>
              <a:rPr lang="en-US" sz="1400" b="1" dirty="0" smtClean="0">
                <a:cs typeface="B Lotus" panose="00000400000000000000" pitchFamily="2" charset="-78"/>
              </a:rPr>
              <a:t>m</a:t>
            </a:r>
            <a:r>
              <a:rPr lang="fa-IR" sz="1400" b="1" dirty="0" smtClean="0">
                <a:cs typeface="B Lotus" panose="00000400000000000000" pitchFamily="2" charset="-78"/>
              </a:rPr>
              <a:t> (تعداد سطرها) و </a:t>
            </a:r>
            <a:r>
              <a:rPr lang="en-US" sz="1400" b="1" dirty="0" smtClean="0">
                <a:cs typeface="B Lotus" panose="00000400000000000000" pitchFamily="2" charset="-78"/>
              </a:rPr>
              <a:t>n</a:t>
            </a:r>
            <a:r>
              <a:rPr lang="fa-IR" sz="1400" b="1" dirty="0" smtClean="0">
                <a:cs typeface="B Lotus" panose="00000400000000000000" pitchFamily="2" charset="-78"/>
              </a:rPr>
              <a:t> (تعداد ستون ها) و </a:t>
            </a:r>
            <a:r>
              <a:rPr lang="en-US" sz="1600" b="1" dirty="0" smtClean="0">
                <a:cs typeface="B Lotus" panose="00000400000000000000" pitchFamily="2" charset="-78"/>
              </a:rPr>
              <a:t>r</a:t>
            </a:r>
            <a:r>
              <a:rPr lang="fa-IR" sz="1600" b="1" dirty="0" smtClean="0">
                <a:cs typeface="B Lotus" panose="00000400000000000000" pitchFamily="2" charset="-78"/>
              </a:rPr>
              <a:t> </a:t>
            </a:r>
            <a:r>
              <a:rPr lang="fa-IR" sz="1400" b="1" dirty="0" smtClean="0">
                <a:cs typeface="B Lotus" panose="00000400000000000000" pitchFamily="2" charset="-78"/>
              </a:rPr>
              <a:t>(تعداد خانه های مخالف صفر) قرار داده می شود.</a:t>
            </a:r>
          </a:p>
          <a:p>
            <a:pPr mar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ب) از سطر دوم به بعد، هر سطر شامل سه مولفه خواهد بود که همان مختصات و مقدار خانه های مخالف صفر است. یعنی(</a:t>
            </a:r>
            <a:r>
              <a:rPr lang="en-US" sz="1400" b="1" dirty="0" smtClean="0">
                <a:cs typeface="B Lotus" panose="00000400000000000000" pitchFamily="2" charset="-78"/>
              </a:rPr>
              <a:t>A[</a:t>
            </a:r>
            <a:r>
              <a:rPr lang="en-US" sz="1400" b="1" dirty="0" err="1" smtClean="0">
                <a:cs typeface="B Lotus" panose="00000400000000000000" pitchFamily="2" charset="-78"/>
              </a:rPr>
              <a:t>I,j</a:t>
            </a:r>
            <a:r>
              <a:rPr lang="en-US" sz="1400" b="1" dirty="0" smtClean="0">
                <a:cs typeface="B Lotus" panose="00000400000000000000" pitchFamily="2" charset="-78"/>
              </a:rPr>
              <a:t>]≠0</a:t>
            </a:r>
            <a:r>
              <a:rPr lang="fa-IR" sz="1400" b="1" dirty="0" smtClean="0">
                <a:cs typeface="B Lotus" panose="00000400000000000000" pitchFamily="2" charset="-78"/>
              </a:rPr>
              <a:t> و </a:t>
            </a:r>
            <a:r>
              <a:rPr lang="en-US" sz="1400" b="1" dirty="0" smtClean="0">
                <a:cs typeface="B Lotus" panose="00000400000000000000" pitchFamily="2" charset="-78"/>
              </a:rPr>
              <a:t>j</a:t>
            </a:r>
            <a:r>
              <a:rPr lang="fa-IR" sz="1400" b="1" dirty="0">
                <a:cs typeface="B Lotus" panose="00000400000000000000" pitchFamily="2" charset="-78"/>
              </a:rPr>
              <a:t> </a:t>
            </a:r>
            <a:r>
              <a:rPr lang="en-US" sz="1400" b="1" dirty="0" smtClean="0">
                <a:cs typeface="B Lotus" panose="00000400000000000000" pitchFamily="2" charset="-78"/>
              </a:rPr>
              <a:t>,</a:t>
            </a:r>
            <a:r>
              <a:rPr lang="fa-IR" sz="1400" b="1" dirty="0" smtClean="0">
                <a:cs typeface="B Lotus" panose="00000400000000000000" pitchFamily="2" charset="-78"/>
              </a:rPr>
              <a:t> </a:t>
            </a:r>
            <a:r>
              <a:rPr lang="en-US" sz="1400" b="1" dirty="0" err="1" smtClean="0">
                <a:cs typeface="B Lotus" panose="00000400000000000000" pitchFamily="2" charset="-78"/>
              </a:rPr>
              <a:t>i</a:t>
            </a:r>
            <a:r>
              <a:rPr lang="fa-IR" sz="1400" b="1" dirty="0" smtClean="0">
                <a:cs typeface="B Lotus" panose="00000400000000000000" pitchFamily="2" charset="-78"/>
              </a:rPr>
              <a:t>)</a:t>
            </a: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b="1" dirty="0" smtClean="0">
                <a:cs typeface="B Lotus" panose="00000400000000000000" pitchFamily="2" charset="-78"/>
              </a:rPr>
              <a:t>مثال)</a:t>
            </a: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6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b="1" dirty="0" smtClean="0">
                <a:cs typeface="B Lotus" panose="00000400000000000000" pitchFamily="2" charset="-78"/>
              </a:rPr>
              <a:t>نکته1) بعضی ماتریس های بالا مثلثی و پایین مثلثی اسپارس نیستند، اما زمانی که ابعاد آنها زیاد شوند به اسپارس تبدیل خواهند شد. </a:t>
            </a: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b="1" dirty="0" smtClean="0">
                <a:cs typeface="B Lotus" panose="00000400000000000000" pitchFamily="2" charset="-78"/>
              </a:rPr>
              <a:t>نکته2) حاصلضرب، جمع و تفریق ماتریس های اسپارس ممکن است اسپارس نباشد.</a:t>
            </a:r>
            <a:endParaRPr lang="fa-IR" sz="1600" b="1" dirty="0">
              <a:cs typeface="B Lotus" panose="000004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2" y="2402630"/>
            <a:ext cx="5340963" cy="2568616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42"/>
            <a:ext cx="9601196" cy="704996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cs typeface="B Lotus" panose="00000400000000000000" pitchFamily="2" charset="-78"/>
              </a:rPr>
              <a:t>آرایه(</a:t>
            </a:r>
            <a:r>
              <a:rPr lang="en-US" sz="3000" b="1" dirty="0">
                <a:cs typeface="B Lotus" panose="00000400000000000000" pitchFamily="2" charset="-78"/>
              </a:rPr>
              <a:t>Array</a:t>
            </a:r>
            <a:r>
              <a:rPr lang="fa-IR" sz="3000" b="1" dirty="0">
                <a:cs typeface="B Lotus" panose="00000400000000000000" pitchFamily="2" charset="-78"/>
              </a:rPr>
              <a:t>)</a:t>
            </a:r>
            <a:endParaRPr lang="en-US" sz="3000" b="1" dirty="0"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811369"/>
            <a:ext cx="10457645" cy="5486400"/>
          </a:xfrm>
          <a:noFill/>
        </p:spPr>
        <p:txBody>
          <a:bodyPr>
            <a:normAutofit/>
          </a:bodyPr>
          <a:lstStyle/>
          <a:p>
            <a:pPr algn="r" rtl="1"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fa-IR" sz="1600" b="1" dirty="0" smtClean="0">
                <a:cs typeface="B Lotus" panose="00000400000000000000" pitchFamily="2" charset="-78"/>
              </a:rPr>
              <a:t>ترانهاده کردن ماتریس اسپارس</a:t>
            </a:r>
          </a:p>
          <a:p>
            <a:pPr marL="0" indent="0" algn="r" rtl="1">
              <a:spcBef>
                <a:spcPts val="400"/>
              </a:spcBef>
              <a:spcAft>
                <a:spcPts val="0"/>
              </a:spcAft>
              <a:buClrTx/>
              <a:buNone/>
            </a:pPr>
            <a:r>
              <a:rPr lang="fa-IR" sz="16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ترانهاده یک ماتریس به سادگی با جابجایی سطر اول با ستون اول، سطر دوم با ستون دوم و الی آخر بدست می آید.  </a:t>
            </a:r>
          </a:p>
          <a:p>
            <a:pPr marL="0" indent="0" algn="r" rtl="1">
              <a:spcBef>
                <a:spcPts val="400"/>
              </a:spcBef>
              <a:spcAft>
                <a:spcPts val="0"/>
              </a:spcAft>
              <a:buClrTx/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برای ترانهاده کردن ماتریس اسپارس بصورت زیر عمل می کنیم:</a:t>
            </a:r>
          </a:p>
          <a:p>
            <a:pPr marL="0" indent="0" algn="r" rtl="1">
              <a:spcBef>
                <a:spcPts val="400"/>
              </a:spcBef>
              <a:spcAft>
                <a:spcPts val="0"/>
              </a:spcAft>
              <a:buClrTx/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	الف) در سطر اول، جای سطر و ستون را عوض کرده و به همرا تعداد خانه های مخالف صفر در ماتریس ترنهاده قرار می دهیم.</a:t>
            </a:r>
          </a:p>
          <a:p>
            <a:pPr marL="0" indent="0" algn="just" rtl="1">
              <a:spcBef>
                <a:spcPts val="400"/>
              </a:spcBef>
              <a:spcAft>
                <a:spcPts val="0"/>
              </a:spcAft>
              <a:buClrTx/>
              <a:buNone/>
            </a:pPr>
            <a:r>
              <a:rPr lang="fa-IR" sz="1400" b="1" dirty="0">
                <a:cs typeface="B Lotus" panose="00000400000000000000" pitchFamily="2" charset="-78"/>
              </a:rPr>
              <a:t>	</a:t>
            </a:r>
            <a:r>
              <a:rPr lang="fa-IR" sz="1400" b="1" dirty="0" smtClean="0">
                <a:cs typeface="B Lotus" panose="00000400000000000000" pitchFamily="2" charset="-78"/>
              </a:rPr>
              <a:t>	ب</a:t>
            </a:r>
            <a:r>
              <a:rPr lang="fa-IR" sz="1400" b="1" dirty="0" smtClean="0">
                <a:cs typeface="B Lotus" panose="00000400000000000000" pitchFamily="2" charset="-78"/>
              </a:rPr>
              <a:t>) از سطر دوم به بعد روی ستون دوم به ترتیب از بالا به پایین کوچکترین عنصر را پیدا کرده، جای سطر و ستون آنها را جابجا نموده و به همراه مقدارشان در </a:t>
            </a:r>
            <a:r>
              <a:rPr lang="fa-IR" sz="1400" b="1" dirty="0" smtClean="0">
                <a:cs typeface="B Lotus" panose="00000400000000000000" pitchFamily="2" charset="-78"/>
              </a:rPr>
              <a:t>			ماتریس ترانهاده </a:t>
            </a:r>
            <a:r>
              <a:rPr lang="fa-IR" sz="1400" b="1" dirty="0" smtClean="0">
                <a:cs typeface="B Lotus" panose="00000400000000000000" pitchFamily="2" charset="-78"/>
              </a:rPr>
              <a:t>قرار می دهیم. مانند مثال قبل که در زیر آورده شده است.</a:t>
            </a:r>
            <a:endParaRPr lang="en-US" sz="16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 smtClean="0">
              <a:cs typeface="B Lotus" panose="00000400000000000000" pitchFamily="2" charset="-78"/>
            </a:endParaRPr>
          </a:p>
          <a:p>
            <a:pPr marL="0" indent="0" algn="r" rtl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fa-IR" sz="1400" b="1" dirty="0">
              <a:cs typeface="B Lotus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966" y="6387009"/>
            <a:ext cx="542697" cy="279400"/>
          </a:xfrm>
        </p:spPr>
        <p:txBody>
          <a:bodyPr/>
          <a:lstStyle/>
          <a:p>
            <a:pPr algn="ctr" rtl="1"/>
            <a:r>
              <a:rPr lang="fa-IR" sz="1200" b="1" dirty="0">
                <a:cs typeface="B Lotus" panose="00000400000000000000" pitchFamily="2" charset="-78"/>
              </a:rPr>
              <a:t>۳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6" y="2421229"/>
            <a:ext cx="5512682" cy="2356116"/>
          </a:xfrm>
          <a:prstGeom prst="rect">
            <a:avLst/>
          </a:prstGeom>
        </p:spPr>
      </p:pic>
      <p:pic>
        <p:nvPicPr>
          <p:cNvPr id="5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80604"/>
            <a:ext cx="9601196" cy="707129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cs typeface="B Lotus" panose="00000400000000000000" pitchFamily="2" charset="-78"/>
              </a:rPr>
              <a:t>آرایه(</a:t>
            </a:r>
            <a:r>
              <a:rPr lang="en-US" sz="3000" b="1" dirty="0">
                <a:cs typeface="B Lotus" panose="00000400000000000000" pitchFamily="2" charset="-78"/>
              </a:rPr>
              <a:t>Array</a:t>
            </a:r>
            <a:r>
              <a:rPr lang="fa-IR" sz="3000" b="1" dirty="0">
                <a:cs typeface="B Lotus" panose="00000400000000000000" pitchFamily="2" charset="-78"/>
              </a:rPr>
              <a:t>)</a:t>
            </a:r>
            <a:endParaRPr lang="en-US" sz="3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6974" y="862878"/>
                <a:ext cx="10663707" cy="5550264"/>
              </a:xfrm>
            </p:spPr>
            <p:txBody>
              <a:bodyPr>
                <a:normAutofit/>
              </a:bodyPr>
              <a:lstStyle/>
              <a:p>
                <a:pPr algn="r" rtl="1">
                  <a:spcBef>
                    <a:spcPts val="100"/>
                  </a:spcBef>
                  <a:spcAft>
                    <a:spcPts val="0"/>
                  </a:spcAft>
                  <a:buClrTx/>
                  <a:buFont typeface="Wingdings" panose="05000000000000000000" pitchFamily="2" charset="2"/>
                  <a:buChar char="§"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ماتریس </a:t>
                </a:r>
                <a:r>
                  <a:rPr lang="en-US" sz="1600" b="1" dirty="0" smtClean="0">
                    <a:cs typeface="B Lotus" panose="00000400000000000000" pitchFamily="2" charset="-78"/>
                  </a:rPr>
                  <a:t>L </a:t>
                </a:r>
                <a:r>
                  <a:rPr lang="fa-IR" sz="1600" b="1" dirty="0" smtClean="0">
                    <a:cs typeface="B Lotus" panose="00000400000000000000" pitchFamily="2" charset="-78"/>
                  </a:rPr>
                  <a:t>  قطری</a:t>
                </a:r>
              </a:p>
              <a:p>
                <a:pPr marL="0" indent="0" algn="r" rtl="1">
                  <a:spcBef>
                    <a:spcPts val="10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هر ماتریس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n*n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که در آن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L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قطر که قطر اصلی نیز شامل آن است، مخالف صفر باشد ماتریس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L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قطری می گویند.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ماتریس زیر یک ماتریس سه قطری است.. همانند ماتریس های مثلثی می توان عناصر غیر صفر آن را در یک آرایه یک بعدی مانند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A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ذخیره نمود.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l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en-US" sz="1400" b="1" dirty="0" smtClean="0">
                    <a:cs typeface="B Lotus" panose="00000400000000000000" pitchFamily="2" charset="-78"/>
                  </a:rPr>
                  <a:t>                                                                    1       2          3         4         5          6         7         8         9        10        11        12       13</a:t>
                </a: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en-US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en-US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en-US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en-US" sz="1400" b="1" dirty="0">
                  <a:cs typeface="B Lotus" panose="00000400000000000000" pitchFamily="2" charset="-78"/>
                </a:endParaRPr>
              </a:p>
              <a:p>
                <a:pPr marL="0" indent="0" algn="ct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ct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en-US" sz="1400" b="1" dirty="0" smtClean="0">
                    <a:cs typeface="B Lotus" panose="00000400000000000000" pitchFamily="2" charset="-78"/>
                  </a:rPr>
                  <a:t>-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2 ]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 A[ 2i + j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=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آدرس عنصر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A[</a:t>
                </a:r>
                <a:r>
                  <a:rPr lang="en-US" sz="1400" b="1" dirty="0" err="1" smtClean="0">
                    <a:cs typeface="B Lotus" panose="00000400000000000000" pitchFamily="2" charset="-78"/>
                  </a:rPr>
                  <a:t>i,j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]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از ماتریس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L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قطری</a:t>
                </a:r>
              </a:p>
              <a:p>
                <a:pPr marL="0" indent="0" algn="ct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en-US" sz="1400" b="1" dirty="0" smtClean="0">
                    <a:cs typeface="B Lotus" panose="00000400000000000000" pitchFamily="2" charset="-78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𝒏𝒍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−</m:t>
                    </m:r>
                    <m:f>
                      <m:f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fPr>
                      <m:num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(</m:t>
                        </m:r>
                        <m:sSup>
                          <m:s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𝑳</m:t>
                            </m:r>
                          </m:e>
                          <m:sup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𝟐</m:t>
                            </m:r>
                          </m:sup>
                        </m:sSup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)</m:t>
                        </m:r>
                      </m:num>
                      <m:den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تعداد 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عناصر مخالف صفر در یک 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ماتریس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L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قطری </a:t>
                </a: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مثال: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آدرس عنصر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A[ 2 , 3 ]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ماتریس سه قطری فوق و تعداد عناصر مخالف صفر آن را محاسبه کنید. 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با توجه به فرمول های فوق داریم:</a:t>
                </a:r>
              </a:p>
              <a:p>
                <a:pPr marL="0" indent="0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en-US" sz="1400" b="1" dirty="0" smtClean="0">
                    <a:cs typeface="B Lotus" panose="00000400000000000000" pitchFamily="2" charset="-78"/>
                  </a:rPr>
                  <a:t>= A[ 2*2 + 3 -2 ]= A[5]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fa-IR" sz="1400" b="1" dirty="0">
                    <a:cs typeface="B Lotus" panose="00000400000000000000" pitchFamily="2" charset="-78"/>
                  </a:rPr>
                  <a:t>آدرس عنصر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A[2,3]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fa-IR" sz="1400" b="1" dirty="0">
                    <a:cs typeface="B Lotus" panose="00000400000000000000" pitchFamily="2" charset="-78"/>
                  </a:rPr>
                  <a:t>از ماتریس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3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قطری</a:t>
                </a:r>
              </a:p>
              <a:p>
                <a:pPr marL="0" indent="0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en-US" sz="1400" b="1" dirty="0">
                    <a:cs typeface="B Lotus" panose="00000400000000000000" pitchFamily="2" charset="-78"/>
                  </a:rPr>
                  <a:t> = 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5*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𝟑</m:t>
                    </m:r>
                    <m:r>
                      <a:rPr lang="en-US" sz="1400" b="1" i="1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−</m:t>
                    </m:r>
                    <m:f>
                      <m:fPr>
                        <m:ctrlPr>
                          <a:rPr lang="en-US" sz="1400" b="1" i="1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400" b="1" i="1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  <a:cs typeface="B Lotus" panose="00000400000000000000" pitchFamily="2" charset="-78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  <a:cs typeface="B Lotus" panose="00000400000000000000" pitchFamily="2" charset="-78"/>
                                  </a:rPr>
                                  <m:t>𝟑</m:t>
                                </m:r>
                              </m:e>
                              <m:sup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cs typeface="B Lotus" panose="00000400000000000000" pitchFamily="2" charset="-78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−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𝟒</m:t>
                        </m:r>
                      </m:den>
                    </m:f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𝟏𝟓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 −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𝟐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𝟏𝟑</m:t>
                    </m:r>
                  </m:oMath>
                </a14:m>
                <a:r>
                  <a:rPr lang="en-US" sz="1400" b="1" dirty="0">
                    <a:cs typeface="B Lotus" panose="00000400000000000000" pitchFamily="2" charset="-78"/>
                  </a:rPr>
                  <a:t> </a:t>
                </a:r>
                <a:r>
                  <a:rPr lang="fa-IR" sz="1400" b="1" dirty="0">
                    <a:cs typeface="B Lotus" panose="00000400000000000000" pitchFamily="2" charset="-78"/>
                  </a:rPr>
                  <a:t>تعداد عناصر مخالف صفر در یک ماتذیس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3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</a:t>
                </a:r>
                <a:r>
                  <a:rPr lang="fa-IR" sz="1400" b="1" dirty="0">
                    <a:cs typeface="B Lotus" panose="00000400000000000000" pitchFamily="2" charset="-78"/>
                  </a:rPr>
                  <a:t>قطری 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en-US" sz="1400" b="1" dirty="0" smtClean="0">
                  <a:cs typeface="B Lotus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6974" y="862878"/>
                <a:ext cx="10663707" cy="5550264"/>
              </a:xfrm>
              <a:blipFill rotWithShape="0">
                <a:blip r:embed="rId5"/>
                <a:stretch>
                  <a:fillRect l="-629" t="-1319" r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>
          <a:xfrm>
            <a:off x="164841" y="6413142"/>
            <a:ext cx="542697" cy="279400"/>
          </a:xfrm>
        </p:spPr>
        <p:txBody>
          <a:bodyPr/>
          <a:lstStyle/>
          <a:p>
            <a:pPr algn="ctr"/>
            <a:r>
              <a:rPr lang="fa-IR" sz="1200" b="1" dirty="0" smtClean="0">
                <a:cs typeface="B Lotus" panose="00000400000000000000" pitchFamily="2" charset="-78"/>
              </a:rPr>
              <a:t>۴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0" y="1700015"/>
            <a:ext cx="1764414" cy="128225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050852"/>
              </p:ext>
            </p:extLst>
          </p:nvPr>
        </p:nvGraphicFramePr>
        <p:xfrm>
          <a:off x="3760630" y="2232340"/>
          <a:ext cx="6231787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467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  <a:gridCol w="493360"/>
              </a:tblGrid>
              <a:tr h="2591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-2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2305865" y="2354023"/>
            <a:ext cx="1222946" cy="2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1976"/>
            <a:ext cx="9601196" cy="717879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cs typeface="B Lotus" panose="00000400000000000000" pitchFamily="2" charset="-78"/>
              </a:rPr>
              <a:t>آرایه(</a:t>
            </a:r>
            <a:r>
              <a:rPr lang="en-US" sz="3000" b="1" dirty="0">
                <a:cs typeface="B Lotus" panose="00000400000000000000" pitchFamily="2" charset="-78"/>
              </a:rPr>
              <a:t>Array</a:t>
            </a:r>
            <a:r>
              <a:rPr lang="fa-IR" sz="3000" b="1" dirty="0">
                <a:cs typeface="B Lotus" panose="00000400000000000000" pitchFamily="2" charset="-78"/>
              </a:rPr>
              <a:t>)</a:t>
            </a:r>
            <a:endParaRPr lang="en-US" sz="3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27278" y="682949"/>
                <a:ext cx="10187189" cy="5576551"/>
              </a:xfrm>
            </p:spPr>
            <p:txBody>
              <a:bodyPr>
                <a:normAutofit/>
              </a:bodyPr>
              <a:lstStyle/>
              <a:p>
                <a:pPr algn="r" rtl="1">
                  <a:spcBef>
                    <a:spcPts val="600"/>
                  </a:spcBef>
                  <a:buClrTx/>
                  <a:buFont typeface="Wingdings" panose="05000000000000000000" pitchFamily="2" charset="2"/>
                  <a:buChar char="§"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	جستجو در آرایه های یک بعدی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	1- جستجوی خطی(ترتیبی)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	2- جستجوی دودویی(باینری)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algn="r" rtl="1">
                  <a:spcBef>
                    <a:spcPts val="0"/>
                  </a:spcBef>
                  <a:spcAft>
                    <a:spcPts val="0"/>
                  </a:spcAft>
                  <a:buClrTx/>
                  <a:buFont typeface="Wingdings" panose="05000000000000000000" pitchFamily="2" charset="2"/>
                  <a:buChar char="§"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جستجوی دودویی: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		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این روش جستجو فقط در آرایه های مرتب استفاده می شود.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>
                    <a:cs typeface="B Lotus" panose="00000400000000000000" pitchFamily="2" charset="-78"/>
                  </a:rPr>
                  <a:t>	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		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 smtClean="0">
                    <a:cs typeface="B Lotus" panose="00000400000000000000" pitchFamily="2" charset="-78"/>
                  </a:rPr>
                  <a:t>نکته 1) مرتبه اجرایی جستجوی خطی </a:t>
                </a:r>
                <a:r>
                  <a:rPr lang="en-US" sz="1400" b="1" dirty="0" smtClean="0">
                    <a:cs typeface="B Lotus" panose="00000400000000000000" pitchFamily="2" charset="-78"/>
                  </a:rPr>
                  <a:t>O(n)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 است.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 smtClean="0">
                    <a:cs typeface="B Lotus" panose="00000400000000000000" pitchFamily="2" charset="-78"/>
                  </a:rPr>
                  <a:t>نکته 2) مرتبه اجرایی جستجوی دودویی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𝑶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(</m:t>
                    </m:r>
                    <m:func>
                      <m:func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log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cs typeface="B Lotus" panose="00000400000000000000" pitchFamily="2" charset="-78"/>
                              </a:rPr>
                              <m:t>𝟐</m:t>
                            </m:r>
                          </m:sub>
                        </m:sSub>
                      </m:fName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)</m:t>
                        </m:r>
                      </m:e>
                    </m:func>
                  </m:oMath>
                </a14:m>
                <a:r>
                  <a:rPr lang="fa-IR" sz="1400" b="1" dirty="0" smtClean="0">
                    <a:cs typeface="B Lotus" panose="00000400000000000000" pitchFamily="2" charset="-78"/>
                  </a:rPr>
                  <a:t> می باشد.</a:t>
                </a: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 smtClean="0">
                    <a:cs typeface="B Lotus" panose="00000400000000000000" pitchFamily="2" charset="-78"/>
                  </a:rPr>
                  <a:t>تمرین1) الگوریتمی(بازگشتی یا غیربازگشتی) برای جسنجوی خطی( ترتیبی) بنویسید. </a:t>
                </a: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b="1" dirty="0" smtClean="0">
                    <a:cs typeface="B Lotus" panose="00000400000000000000" pitchFamily="2" charset="-78"/>
                  </a:rPr>
                  <a:t>تمرین2) الگوریتم غیر بازگشتی </a:t>
                </a:r>
                <a:r>
                  <a:rPr lang="fa-IR" sz="1400" b="1" dirty="0">
                    <a:cs typeface="B Lotus" panose="00000400000000000000" pitchFamily="2" charset="-78"/>
                  </a:rPr>
                  <a:t>برای جسنجوی </a:t>
                </a:r>
                <a:r>
                  <a:rPr lang="fa-IR" sz="1400" b="1" dirty="0" smtClean="0">
                    <a:cs typeface="B Lotus" panose="00000400000000000000" pitchFamily="2" charset="-78"/>
                  </a:rPr>
                  <a:t>دودویی </a:t>
                </a:r>
                <a:r>
                  <a:rPr lang="fa-IR" sz="1400" b="1" dirty="0">
                    <a:cs typeface="B Lotus" panose="00000400000000000000" pitchFamily="2" charset="-78"/>
                  </a:rPr>
                  <a:t>بنویسید.</a:t>
                </a: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b="1" dirty="0" smtClean="0">
                  <a:cs typeface="B Lotus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7278" y="682949"/>
                <a:ext cx="10187189" cy="5576551"/>
              </a:xfrm>
              <a:blipFill rotWithShape="0">
                <a:blip r:embed="rId4"/>
                <a:stretch>
                  <a:fillRect t="-1421" r="-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77903" y="6400074"/>
            <a:ext cx="542697" cy="279400"/>
          </a:xfrm>
        </p:spPr>
        <p:txBody>
          <a:bodyPr/>
          <a:lstStyle/>
          <a:p>
            <a:pPr algn="ctr"/>
            <a:r>
              <a:rPr lang="fa-IR" sz="1200" b="1" dirty="0" smtClean="0">
                <a:cs typeface="B Lotus" panose="00000400000000000000" pitchFamily="2" charset="-78"/>
              </a:rPr>
              <a:t>۵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8" y="2021779"/>
            <a:ext cx="3820058" cy="3896269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1977"/>
            <a:ext cx="9601196" cy="614848"/>
          </a:xfrm>
        </p:spPr>
        <p:txBody>
          <a:bodyPr>
            <a:normAutofit/>
          </a:bodyPr>
          <a:lstStyle/>
          <a:p>
            <a:pPr rtl="1"/>
            <a:r>
              <a:rPr lang="fa-IR" sz="3000" b="1" dirty="0">
                <a:cs typeface="B Lotus" panose="00000400000000000000" pitchFamily="2" charset="-78"/>
              </a:rPr>
              <a:t>آرایه(</a:t>
            </a:r>
            <a:r>
              <a:rPr lang="en-US" sz="3000" b="1" dirty="0">
                <a:cs typeface="B Lotus" panose="00000400000000000000" pitchFamily="2" charset="-78"/>
              </a:rPr>
              <a:t>Array</a:t>
            </a:r>
            <a:r>
              <a:rPr lang="fa-IR" sz="3000" b="1" dirty="0">
                <a:cs typeface="B Lotus" panose="00000400000000000000" pitchFamily="2" charset="-78"/>
              </a:rPr>
              <a:t>)</a:t>
            </a:r>
            <a:endParaRPr lang="en-US" sz="3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5401" y="540914"/>
                <a:ext cx="9601196" cy="5731098"/>
              </a:xfrm>
            </p:spPr>
            <p:txBody>
              <a:bodyPr/>
              <a:lstStyle/>
              <a:p>
                <a:pPr algn="r" rtl="1">
                  <a:buClrTx/>
                  <a:buFont typeface="Wingdings" panose="05000000000000000000" pitchFamily="2" charset="2"/>
                  <a:buChar char="§"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نمایش چند جمله ایها</a:t>
                </a:r>
              </a:p>
              <a:p>
                <a:pPr marL="0" indent="0" algn="r" rtl="1">
                  <a:buClrTx/>
                  <a:buNone/>
                </a:pPr>
                <a:r>
                  <a:rPr lang="fa-IR" sz="1600" b="1" dirty="0">
                    <a:cs typeface="B Lotus" panose="00000400000000000000" pitchFamily="2" charset="-78"/>
                  </a:rPr>
                  <a:t>	</a:t>
                </a:r>
                <a:r>
                  <a:rPr lang="fa-IR" sz="1400" dirty="0" smtClean="0">
                    <a:cs typeface="B Lotus" panose="00000400000000000000" pitchFamily="2" charset="-78"/>
                  </a:rPr>
                  <a:t>برای نمایش چند جمله ای یک متغییره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𝑃</m:t>
                    </m:r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=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𝑛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𝑛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𝑛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1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+…+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1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0</m:t>
                        </m:r>
                      </m:sub>
                    </m:sSub>
                  </m:oMath>
                </a14:m>
                <a:r>
                  <a:rPr lang="fa-IR" sz="1400" dirty="0" smtClean="0">
                    <a:cs typeface="B Lotus" panose="00000400000000000000" pitchFamily="2" charset="-78"/>
                  </a:rPr>
                  <a:t> می توان به سادگی ضرایب این چند جمله ای را در یک آرایه یک بعدی ذخیره نمود.</a:t>
                </a:r>
              </a:p>
              <a:p>
                <a:pPr marL="0" indent="0" algn="r" rtl="1">
                  <a:buClrTx/>
                  <a:buNone/>
                </a:pPr>
                <a:r>
                  <a:rPr lang="fa-IR" sz="1400" dirty="0">
                    <a:cs typeface="B Lotus" panose="00000400000000000000" pitchFamily="2" charset="-78"/>
                  </a:rPr>
                  <a:t>	</a:t>
                </a:r>
                <a:r>
                  <a:rPr lang="fa-IR" sz="1600" dirty="0" smtClean="0">
                    <a:cs typeface="B Lotus" panose="00000400000000000000" pitchFamily="2" charset="-78"/>
                  </a:rPr>
                  <a:t>مثال1)</a:t>
                </a:r>
                <a:endParaRPr lang="en-US" sz="1600" dirty="0" smtClean="0">
                  <a:cs typeface="B Lotus" panose="00000400000000000000" pitchFamily="2" charset="-78"/>
                </a:endParaRPr>
              </a:p>
              <a:p>
                <a:pPr marL="0" indent="0" rtl="1">
                  <a:buClrTx/>
                  <a:buNone/>
                </a:pPr>
                <a:r>
                  <a:rPr lang="en-US" sz="1600" dirty="0" smtClean="0">
                    <a:cs typeface="B Lotus" panose="00000400000000000000" pitchFamily="2" charset="-78"/>
                  </a:rPr>
                  <a:t>                                                                               4           3            2            1           0</a:t>
                </a:r>
                <a:endParaRPr lang="fa-IR" sz="1600" dirty="0" smtClean="0">
                  <a:cs typeface="B Lotus" panose="00000400000000000000" pitchFamily="2" charset="-78"/>
                </a:endParaRPr>
              </a:p>
              <a:p>
                <a:pPr marL="0" indent="0" algn="l">
                  <a:buClrTx/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𝑃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5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4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3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7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6</m:t>
                    </m:r>
                  </m:oMath>
                </a14:m>
                <a:r>
                  <a:rPr lang="en-US" sz="1400" dirty="0" smtClean="0">
                    <a:cs typeface="B Lotus" panose="00000400000000000000" pitchFamily="2" charset="-78"/>
                  </a:rPr>
                  <a:t>                     </a:t>
                </a:r>
              </a:p>
              <a:p>
                <a:pPr algn="r" rtl="1">
                  <a:buClrTx/>
                  <a:buFont typeface="Wingdings" panose="05000000000000000000" pitchFamily="2" charset="2"/>
                  <a:buChar char="§"/>
                </a:pPr>
                <a:r>
                  <a:rPr lang="fa-IR" sz="1400" dirty="0" smtClean="0">
                    <a:cs typeface="B Lotus" panose="00000400000000000000" pitchFamily="2" charset="-78"/>
                  </a:rPr>
                  <a:t>اندیس آرایه توان های </a:t>
                </a:r>
                <a:r>
                  <a:rPr lang="en-US" sz="1400" dirty="0" smtClean="0">
                    <a:cs typeface="B Lotus" panose="00000400000000000000" pitchFamily="2" charset="-78"/>
                  </a:rPr>
                  <a:t>x</a:t>
                </a:r>
                <a:r>
                  <a:rPr lang="fa-IR" sz="1400" dirty="0" smtClean="0">
                    <a:cs typeface="B Lotus" panose="00000400000000000000" pitchFamily="2" charset="-78"/>
                  </a:rPr>
                  <a:t> می باشد.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dirty="0" smtClean="0">
                    <a:cs typeface="B Lotus" panose="00000400000000000000" pitchFamily="2" charset="-78"/>
                  </a:rPr>
                  <a:t>ایراد این روش آن است که احتمال دارد بسیاری از جملات توان </a:t>
                </a:r>
                <a:r>
                  <a:rPr lang="en-US" sz="1400" dirty="0" smtClean="0">
                    <a:cs typeface="B Lotus" panose="00000400000000000000" pitchFamily="2" charset="-78"/>
                  </a:rPr>
                  <a:t>X</a:t>
                </a:r>
                <a:r>
                  <a:rPr lang="fa-IR" sz="1400" dirty="0" smtClean="0">
                    <a:cs typeface="B Lotus" panose="00000400000000000000" pitchFamily="2" charset="-78"/>
                  </a:rPr>
                  <a:t> وجود نداشته باشند و بدین ترتیب فضای زیادی از حافظه به هدر می رود.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dirty="0" smtClean="0">
                    <a:cs typeface="B Lotus" panose="00000400000000000000" pitchFamily="2" charset="-78"/>
                  </a:rPr>
                  <a:t>برای رفع این مشکل از ماتریس دو سطری استفاده می توان استفاده نمود که در آن یک سطر ضرایب و سطر دیگر توان ها را نمایش دهد.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400" dirty="0">
                  <a:cs typeface="B Lotus" panose="00000400000000000000" pitchFamily="2" charset="-78"/>
                </a:endParaRPr>
              </a:p>
              <a:p>
                <a:pPr algn="r" rtl="1">
                  <a:spcBef>
                    <a:spcPts val="0"/>
                  </a:spcBef>
                  <a:spcAft>
                    <a:spcPts val="0"/>
                  </a:spcAft>
                  <a:buClrTx/>
                  <a:buFont typeface="Wingdings" panose="05000000000000000000" pitchFamily="2" charset="2"/>
                  <a:buChar char="§"/>
                </a:pPr>
                <a:r>
                  <a:rPr lang="fa-IR" sz="1400" dirty="0" smtClean="0">
                    <a:cs typeface="B Lotus" panose="00000400000000000000" pitchFamily="2" charset="-78"/>
                  </a:rPr>
                  <a:t>مثال2) چند جمله ای زیر را در نظر گرفته و آن را با استفاده از آرایه نمایش دهید.</a:t>
                </a:r>
                <a:endParaRPr lang="en-US" sz="1400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dirty="0" smtClean="0">
                    <a:cs typeface="B Lotus" panose="00000400000000000000" pitchFamily="2" charset="-78"/>
                  </a:rPr>
                  <a:t>                                                                                                                                               ضرایب   </a:t>
                </a:r>
              </a:p>
              <a:p>
                <a:pPr marL="0" indent="0" algn="l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𝑃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7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100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2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B Lotus" panose="00000400000000000000" pitchFamily="2" charset="-78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B Lotus" panose="00000400000000000000" pitchFamily="2" charset="-78"/>
                      </a:rPr>
                      <m:t>4</m:t>
                    </m:r>
                  </m:oMath>
                </a14:m>
                <a:r>
                  <a:rPr lang="en-US" sz="1400" dirty="0" smtClean="0">
                    <a:cs typeface="B Lotus" panose="00000400000000000000" pitchFamily="2" charset="-78"/>
                  </a:rPr>
                  <a:t>                          </a:t>
                </a:r>
                <a:endParaRPr lang="fa-IR" sz="1400" dirty="0" smtClean="0">
                  <a:cs typeface="B Lotus" panose="00000400000000000000" pitchFamily="2" charset="-78"/>
                </a:endParaRP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r>
                  <a:rPr lang="fa-IR" sz="1400" dirty="0">
                    <a:cs typeface="B Lotus" panose="00000400000000000000" pitchFamily="2" charset="-78"/>
                  </a:rPr>
                  <a:t> </a:t>
                </a:r>
                <a:r>
                  <a:rPr lang="fa-IR" sz="1400" dirty="0" smtClean="0">
                    <a:cs typeface="B Lotus" panose="00000400000000000000" pitchFamily="2" charset="-78"/>
                  </a:rPr>
                  <a:t>                                                                                                                                              توان ها</a:t>
                </a:r>
                <a:r>
                  <a:rPr lang="en-US" sz="1400" dirty="0" smtClean="0">
                    <a:cs typeface="B Lotus" panose="00000400000000000000" pitchFamily="2" charset="-78"/>
                  </a:rPr>
                  <a:t> </a:t>
                </a:r>
                <a:endParaRPr lang="fa-IR" sz="1400" dirty="0" smtClean="0">
                  <a:cs typeface="B Lotus" panose="00000400000000000000" pitchFamily="2" charset="-78"/>
                </a:endParaRPr>
              </a:p>
              <a:p>
                <a:pPr algn="r" rtl="1">
                  <a:spcBef>
                    <a:spcPts val="0"/>
                  </a:spcBef>
                  <a:spcAft>
                    <a:spcPts val="0"/>
                  </a:spcAft>
                  <a:buClrTx/>
                  <a:buFont typeface="Wingdings" panose="05000000000000000000" pitchFamily="2" charset="2"/>
                  <a:buChar char="§"/>
                </a:pPr>
                <a:r>
                  <a:rPr lang="fa-IR" sz="1600" b="1" dirty="0" smtClean="0">
                    <a:cs typeface="B Lotus" panose="00000400000000000000" pitchFamily="2" charset="-78"/>
                  </a:rPr>
                  <a:t>جمع دو چند جمله ای بوسیله آرایه</a:t>
                </a:r>
              </a:p>
              <a:p>
                <a:pPr marL="0" indent="0" algn="r" rtl="1">
                  <a:spcBef>
                    <a:spcPts val="0"/>
                  </a:spcBef>
                  <a:spcAft>
                    <a:spcPts val="0"/>
                  </a:spcAft>
                  <a:buClrTx/>
                  <a:buNone/>
                </a:pPr>
                <a:endParaRPr lang="fa-IR" sz="1600" b="1" dirty="0">
                  <a:cs typeface="B Lotus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1" y="540914"/>
                <a:ext cx="9601196" cy="5731098"/>
              </a:xfrm>
              <a:blipFill rotWithShape="0">
                <a:blip r:embed="rId4"/>
                <a:stretch>
                  <a:fillRect t="-1489" r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74" y="6394006"/>
            <a:ext cx="542697" cy="279400"/>
          </a:xfrm>
        </p:spPr>
        <p:txBody>
          <a:bodyPr/>
          <a:lstStyle/>
          <a:p>
            <a:pPr algn="ctr"/>
            <a:r>
              <a:rPr lang="fa-IR" sz="1200" b="1" dirty="0">
                <a:cs typeface="B Lotus" panose="00000400000000000000" pitchFamily="2" charset="-78"/>
              </a:rPr>
              <a:t>۶</a:t>
            </a:r>
            <a:endParaRPr lang="en-US" sz="1200" b="1" dirty="0">
              <a:cs typeface="B Lotus" panose="00000400000000000000" pitchFamily="2" charset="-7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216340"/>
              </p:ext>
            </p:extLst>
          </p:nvPr>
        </p:nvGraphicFramePr>
        <p:xfrm>
          <a:off x="4929743" y="2176531"/>
          <a:ext cx="3390010" cy="369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8002"/>
                <a:gridCol w="678002"/>
                <a:gridCol w="678002"/>
                <a:gridCol w="678002"/>
                <a:gridCol w="678002"/>
              </a:tblGrid>
              <a:tr h="36928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ysClr val="windowText" lastClr="000000"/>
                          </a:solidFill>
                        </a:rPr>
                        <a:t>-7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3734870" y="2369715"/>
            <a:ext cx="1081825" cy="1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59233" y="4041821"/>
            <a:ext cx="710489" cy="15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03821"/>
              </p:ext>
            </p:extLst>
          </p:nvPr>
        </p:nvGraphicFramePr>
        <p:xfrm>
          <a:off x="4520481" y="3722497"/>
          <a:ext cx="1532587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428"/>
                <a:gridCol w="490428"/>
                <a:gridCol w="551731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-2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99" y="4580042"/>
            <a:ext cx="5359174" cy="2041848"/>
          </a:xfrm>
          <a:prstGeom prst="rect">
            <a:avLst/>
          </a:prstGeom>
        </p:spPr>
      </p:pic>
      <p:pic>
        <p:nvPicPr>
          <p:cNvPr id="1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703</TotalTime>
  <Words>100</Words>
  <Application>Microsoft Office PowerPoint</Application>
  <PresentationFormat>Widescreen</PresentationFormat>
  <Paragraphs>162</Paragraphs>
  <Slides>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 Lotus</vt:lpstr>
      <vt:lpstr>B Nazanin</vt:lpstr>
      <vt:lpstr>Calibri</vt:lpstr>
      <vt:lpstr>Cambria Math</vt:lpstr>
      <vt:lpstr>Garamond</vt:lpstr>
      <vt:lpstr>Times New Roman</vt:lpstr>
      <vt:lpstr>Wingdings</vt:lpstr>
      <vt:lpstr>Organic</vt:lpstr>
      <vt:lpstr>PowerPoint Presentation</vt:lpstr>
      <vt:lpstr>دانشگاه فنی و حرفه ای استان خوزستان</vt:lpstr>
      <vt:lpstr>آرایه(Array)</vt:lpstr>
      <vt:lpstr>آرایه(Array)</vt:lpstr>
      <vt:lpstr>آرایه(Array)</vt:lpstr>
      <vt:lpstr>آرایه(Array)</vt:lpstr>
      <vt:lpstr>آرایه(Array)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110</cp:revision>
  <dcterms:created xsi:type="dcterms:W3CDTF">2020-03-30T22:14:04Z</dcterms:created>
  <dcterms:modified xsi:type="dcterms:W3CDTF">2020-04-06T12:04:29Z</dcterms:modified>
</cp:coreProperties>
</file>