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35" r:id="rId1"/>
  </p:sldMasterIdLst>
  <p:notesMasterIdLst>
    <p:notesMasterId r:id="rId14"/>
  </p:notesMasterIdLst>
  <p:handoutMasterIdLst>
    <p:handoutMasterId r:id="rId15"/>
  </p:handoutMasterIdLst>
  <p:sldIdLst>
    <p:sldId id="734" r:id="rId2"/>
    <p:sldId id="768" r:id="rId3"/>
    <p:sldId id="664" r:id="rId4"/>
    <p:sldId id="736" r:id="rId5"/>
    <p:sldId id="737" r:id="rId6"/>
    <p:sldId id="795" r:id="rId7"/>
    <p:sldId id="796" r:id="rId8"/>
    <p:sldId id="797" r:id="rId9"/>
    <p:sldId id="798" r:id="rId10"/>
    <p:sldId id="799" r:id="rId11"/>
    <p:sldId id="739" r:id="rId12"/>
    <p:sldId id="766" r:id="rId13"/>
  </p:sldIdLst>
  <p:sldSz cx="12192000" cy="6858000"/>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16983B26-C1CE-4CDA-9551-FE8AEB27B64A}">
          <p14:sldIdLst>
            <p14:sldId id="734"/>
            <p14:sldId id="768"/>
            <p14:sldId id="664"/>
            <p14:sldId id="736"/>
            <p14:sldId id="737"/>
            <p14:sldId id="795"/>
            <p14:sldId id="796"/>
            <p14:sldId id="797"/>
            <p14:sldId id="798"/>
            <p14:sldId id="799"/>
            <p14:sldId id="739"/>
            <p14:sldId id="766"/>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33CCFF"/>
    <a:srgbClr val="3399FF"/>
    <a:srgbClr val="0097CC"/>
    <a:srgbClr val="00FF00"/>
    <a:srgbClr val="FFCCFF"/>
    <a:srgbClr val="FF7C80"/>
    <a:srgbClr val="DCFCF6"/>
    <a:srgbClr val="4D4D4D"/>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5" autoAdjust="0"/>
    <p:restoredTop sz="95932" autoAdjust="0"/>
  </p:normalViewPr>
  <p:slideViewPr>
    <p:cSldViewPr>
      <p:cViewPr varScale="1">
        <p:scale>
          <a:sx n="70" d="100"/>
          <a:sy n="70" d="100"/>
        </p:scale>
        <p:origin x="-558" y="-108"/>
      </p:cViewPr>
      <p:guideLst>
        <p:guide orient="horz" pos="2160"/>
        <p:guide pos="3840"/>
      </p:guideLst>
    </p:cSldViewPr>
  </p:slideViewPr>
  <p:outlineViewPr>
    <p:cViewPr>
      <p:scale>
        <a:sx n="33" d="100"/>
        <a:sy n="33" d="100"/>
      </p:scale>
      <p:origin x="0" y="7878"/>
    </p:cViewPr>
  </p:outlineViewPr>
  <p:notesTextViewPr>
    <p:cViewPr>
      <p:scale>
        <a:sx n="100" d="100"/>
        <a:sy n="100" d="100"/>
      </p:scale>
      <p:origin x="0" y="0"/>
    </p:cViewPr>
  </p:notesTextViewPr>
  <p:sorterViewPr>
    <p:cViewPr>
      <p:scale>
        <a:sx n="66" d="100"/>
        <a:sy n="66" d="100"/>
      </p:scale>
      <p:origin x="0" y="-1056"/>
    </p:cViewPr>
  </p:sorterViewPr>
  <p:notesViewPr>
    <p:cSldViewPr>
      <p:cViewPr>
        <p:scale>
          <a:sx n="75" d="100"/>
          <a:sy n="75" d="100"/>
        </p:scale>
        <p:origin x="-2142" y="-7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defTabSz="930275" eaLnBrk="0" hangingPunct="0">
              <a:defRPr sz="1200">
                <a:latin typeface="Arial" pitchFamily="34" charset="0"/>
                <a:cs typeface="Arial" pitchFamily="34" charset="0"/>
              </a:defRPr>
            </a:lvl1pPr>
          </a:lstStyle>
          <a:p>
            <a:pPr>
              <a:defRPr/>
            </a:pPr>
            <a:endParaRPr lang="en-US" dirty="0"/>
          </a:p>
        </p:txBody>
      </p:sp>
      <p:sp>
        <p:nvSpPr>
          <p:cNvPr id="78851"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algn="r" defTabSz="930275" eaLnBrk="0" hangingPunct="0">
              <a:defRPr sz="1200">
                <a:latin typeface="Arial" pitchFamily="34" charset="0"/>
                <a:cs typeface="Arial" pitchFamily="34" charset="0"/>
              </a:defRPr>
            </a:lvl1pPr>
          </a:lstStyle>
          <a:p>
            <a:pPr>
              <a:defRPr/>
            </a:pPr>
            <a:fld id="{62EDED47-B701-4340-8C97-F97172D9E6D8}" type="datetimeFigureOut">
              <a:rPr lang="en-US"/>
              <a:pPr>
                <a:defRPr/>
              </a:pPr>
              <a:t>4/15/2020</a:t>
            </a:fld>
            <a:endParaRPr lang="en-US" dirty="0"/>
          </a:p>
        </p:txBody>
      </p:sp>
      <p:sp>
        <p:nvSpPr>
          <p:cNvPr id="78852"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defTabSz="930275" eaLnBrk="0" hangingPunct="0">
              <a:defRPr sz="1200">
                <a:latin typeface="Arial" pitchFamily="34" charset="0"/>
                <a:cs typeface="Arial" pitchFamily="34" charset="0"/>
              </a:defRPr>
            </a:lvl1pPr>
          </a:lstStyle>
          <a:p>
            <a:pPr>
              <a:defRPr/>
            </a:pPr>
            <a:endParaRPr lang="en-US" dirty="0"/>
          </a:p>
        </p:txBody>
      </p:sp>
      <p:sp>
        <p:nvSpPr>
          <p:cNvPr id="78853"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algn="r" defTabSz="930275" eaLnBrk="0" hangingPunct="0">
              <a:defRPr sz="1200">
                <a:latin typeface="Arial" pitchFamily="34" charset="0"/>
                <a:cs typeface="Arial" pitchFamily="34" charset="0"/>
              </a:defRPr>
            </a:lvl1pPr>
          </a:lstStyle>
          <a:p>
            <a:pPr>
              <a:defRPr/>
            </a:pPr>
            <a:fld id="{DD9C1766-2E12-478C-9CA8-85C400EE8447}" type="slidenum">
              <a:rPr lang="en-US"/>
              <a:pPr>
                <a:defRPr/>
              </a:pPr>
              <a:t>‹#›</a:t>
            </a:fld>
            <a:endParaRPr lang="en-US" dirty="0"/>
          </a:p>
        </p:txBody>
      </p:sp>
    </p:spTree>
    <p:extLst>
      <p:ext uri="{BB962C8B-B14F-4D97-AF65-F5344CB8AC3E}">
        <p14:creationId xmlns:p14="http://schemas.microsoft.com/office/powerpoint/2010/main" val="2016109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defTabSz="930275">
              <a:defRPr sz="1200">
                <a:latin typeface="Arial" pitchFamily="34" charset="0"/>
                <a:cs typeface="Arial" pitchFamily="34" charset="0"/>
              </a:defRPr>
            </a:lvl1pPr>
          </a:lstStyle>
          <a:p>
            <a:pPr>
              <a:defRPr/>
            </a:pPr>
            <a:endParaRPr lang="en-US" dirty="0"/>
          </a:p>
        </p:txBody>
      </p:sp>
      <p:sp>
        <p:nvSpPr>
          <p:cNvPr id="35843" name="Rectangle 3"/>
          <p:cNvSpPr>
            <a:spLocks noGrp="1" noChangeArrowheads="1"/>
          </p:cNvSpPr>
          <p:nvPr>
            <p:ph type="dt" idx="1"/>
          </p:nvPr>
        </p:nvSpPr>
        <p:spPr bwMode="auto">
          <a:xfrm>
            <a:off x="3963988"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algn="r" defTabSz="930275">
              <a:defRPr sz="1200">
                <a:latin typeface="Arial" pitchFamily="34" charset="0"/>
                <a:cs typeface="Arial" pitchFamily="34" charset="0"/>
              </a:defRPr>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404813" y="696913"/>
            <a:ext cx="6188075" cy="3481387"/>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defTabSz="930275">
              <a:defRPr sz="1200">
                <a:latin typeface="Arial" pitchFamily="34" charset="0"/>
                <a:cs typeface="Arial" pitchFamily="34" charset="0"/>
              </a:defRPr>
            </a:lvl1pPr>
          </a:lstStyle>
          <a:p>
            <a:pPr>
              <a:defRPr/>
            </a:pPr>
            <a:endParaRPr lang="en-US" dirty="0"/>
          </a:p>
        </p:txBody>
      </p:sp>
      <p:sp>
        <p:nvSpPr>
          <p:cNvPr id="35847"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algn="r" defTabSz="930275">
              <a:defRPr sz="1200">
                <a:latin typeface="Arial" pitchFamily="34" charset="0"/>
                <a:cs typeface="Arial" pitchFamily="34" charset="0"/>
              </a:defRPr>
            </a:lvl1pPr>
          </a:lstStyle>
          <a:p>
            <a:pPr>
              <a:defRPr/>
            </a:pPr>
            <a:fld id="{37E99620-120D-4961-A14D-0DD188F02D33}" type="slidenum">
              <a:rPr lang="en-US"/>
              <a:pPr>
                <a:defRPr/>
              </a:pPr>
              <a:t>‹#›</a:t>
            </a:fld>
            <a:endParaRPr lang="en-US" dirty="0"/>
          </a:p>
        </p:txBody>
      </p:sp>
    </p:spTree>
    <p:extLst>
      <p:ext uri="{BB962C8B-B14F-4D97-AF65-F5344CB8AC3E}">
        <p14:creationId xmlns:p14="http://schemas.microsoft.com/office/powerpoint/2010/main" val="3702991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D138E1C-2884-4A2C-A5B1-90E8B7B2D068}" type="datetimeFigureOut">
              <a:rPr lang="en-US" smtClean="0">
                <a:solidFill>
                  <a:prstClr val="white">
                    <a:lumMod val="65000"/>
                    <a:lumOff val="35000"/>
                  </a:prstClr>
                </a:solidFill>
              </a:rPr>
              <a:pPr/>
              <a:t>4/15/2020</a:t>
            </a:fld>
            <a:endParaRPr lang="en-US">
              <a:solidFill>
                <a:prstClr val="white">
                  <a:lumMod val="65000"/>
                  <a:lumOff val="35000"/>
                </a:prstClr>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a:solidFill>
                <a:prstClr val="white">
                  <a:lumMod val="65000"/>
                  <a:lumOff val="35000"/>
                </a:prstClr>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9A524C5E-9A4C-45AE-9146-8A49CC1EED46}" type="slidenum">
              <a:rPr lang="en-US" smtClean="0">
                <a:solidFill>
                  <a:prstClr val="white">
                    <a:lumMod val="65000"/>
                    <a:lumOff val="35000"/>
                  </a:prstClr>
                </a:solidFill>
              </a:rPr>
              <a:pPr/>
              <a:t>‹#›</a:t>
            </a:fld>
            <a:endParaRPr lang="en-US">
              <a:solidFill>
                <a:prstClr val="white">
                  <a:lumMod val="65000"/>
                  <a:lumOff val="35000"/>
                </a:prstClr>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2861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58E8211-8E95-4283-A9BA-0011682B83E6}" type="datetime1">
              <a:rPr lang="en-US" smtClean="0"/>
              <a:pPr>
                <a:defRPr/>
              </a:pPr>
              <a:t>4/15/2020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0E44DC0-5066-40CF-9A31-DF9B11815ABE}" type="slidenum">
              <a:rPr lang="en-US" smtClean="0"/>
              <a:pPr>
                <a:defRPr/>
              </a:pPr>
              <a:t>‹#›</a:t>
            </a:fld>
            <a:endParaRPr lang="en-US" dirty="0"/>
          </a:p>
        </p:txBody>
      </p:sp>
    </p:spTree>
    <p:extLst>
      <p:ext uri="{BB962C8B-B14F-4D97-AF65-F5344CB8AC3E}">
        <p14:creationId xmlns:p14="http://schemas.microsoft.com/office/powerpoint/2010/main" val="22196960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58E8211-8E95-4283-A9BA-0011682B83E6}" type="datetime1">
              <a:rPr lang="en-US" smtClean="0"/>
              <a:pPr>
                <a:defRPr/>
              </a:pPr>
              <a:t>4/15/2020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0E44DC0-5066-40CF-9A31-DF9B11815ABE}" type="slidenum">
              <a:rPr lang="en-US" smtClean="0"/>
              <a:pPr>
                <a:defRPr/>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63225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58E8211-8E95-4283-A9BA-0011682B83E6}" type="datetime1">
              <a:rPr lang="en-US" smtClean="0"/>
              <a:pPr>
                <a:defRPr/>
              </a:pPr>
              <a:t>4/15/2020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0E44DC0-5066-40CF-9A31-DF9B11815ABE}" type="slidenum">
              <a:rPr lang="en-US" smtClean="0"/>
              <a:pPr>
                <a:defRPr/>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644248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58E8211-8E95-4283-A9BA-0011682B83E6}" type="datetime1">
              <a:rPr lang="en-US" smtClean="0"/>
              <a:pPr>
                <a:defRPr/>
              </a:pPr>
              <a:t>4/15/2020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0E44DC0-5066-40CF-9A31-DF9B11815ABE}" type="slidenum">
              <a:rPr lang="en-US" smtClean="0"/>
              <a:pPr>
                <a:defRPr/>
              </a:pPr>
              <a:t>‹#›</a:t>
            </a:fld>
            <a:endParaRPr lang="en-US" dirty="0"/>
          </a:p>
        </p:txBody>
      </p:sp>
    </p:spTree>
    <p:extLst>
      <p:ext uri="{BB962C8B-B14F-4D97-AF65-F5344CB8AC3E}">
        <p14:creationId xmlns:p14="http://schemas.microsoft.com/office/powerpoint/2010/main" val="383131782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58E8211-8E95-4283-A9BA-0011682B83E6}" type="datetime1">
              <a:rPr lang="en-US" smtClean="0"/>
              <a:pPr>
                <a:defRPr/>
              </a:pPr>
              <a:t>4/15/2020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0E44DC0-5066-40CF-9A31-DF9B11815ABE}" type="slidenum">
              <a:rPr lang="en-US" smtClean="0"/>
              <a:pPr>
                <a:defRPr/>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091307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58E8211-8E95-4283-A9BA-0011682B83E6}" type="datetime1">
              <a:rPr lang="en-US" smtClean="0"/>
              <a:pPr>
                <a:defRPr/>
              </a:pPr>
              <a:t>4/15/2020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0E44DC0-5066-40CF-9A31-DF9B11815ABE}" type="slidenum">
              <a:rPr lang="en-US" smtClean="0"/>
              <a:pPr>
                <a:defRPr/>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809566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138E1C-2884-4A2C-A5B1-90E8B7B2D068}" type="datetimeFigureOut">
              <a:rPr lang="en-US" smtClean="0">
                <a:solidFill>
                  <a:prstClr val="white">
                    <a:lumMod val="65000"/>
                    <a:lumOff val="35000"/>
                  </a:prstClr>
                </a:solidFill>
              </a:rPr>
              <a:pPr/>
              <a:t>4/15/2020</a:t>
            </a:fld>
            <a:endParaRPr lang="en-US">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9A524C5E-9A4C-45AE-9146-8A49CC1EED46}" type="slidenum">
              <a:rPr lang="en-US" smtClean="0">
                <a:solidFill>
                  <a:prstClr val="white">
                    <a:lumMod val="65000"/>
                    <a:lumOff val="35000"/>
                  </a:prstClr>
                </a:solidFill>
              </a:rPr>
              <a:pPr/>
              <a:t>‹#›</a:t>
            </a:fld>
            <a:endParaRPr lang="en-US">
              <a:solidFill>
                <a:prstClr val="white">
                  <a:lumMod val="65000"/>
                  <a:lumOff val="35000"/>
                </a:prstClr>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8106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138E1C-2884-4A2C-A5B1-90E8B7B2D068}" type="datetimeFigureOut">
              <a:rPr lang="en-US" smtClean="0">
                <a:solidFill>
                  <a:prstClr val="white">
                    <a:lumMod val="65000"/>
                    <a:lumOff val="35000"/>
                  </a:prstClr>
                </a:solidFill>
              </a:rPr>
              <a:pPr/>
              <a:t>4/15/2020</a:t>
            </a:fld>
            <a:endParaRPr lang="en-US">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9A524C5E-9A4C-45AE-9146-8A49CC1EED46}" type="slidenum">
              <a:rPr lang="en-US" smtClean="0">
                <a:solidFill>
                  <a:prstClr val="white">
                    <a:lumMod val="65000"/>
                    <a:lumOff val="35000"/>
                  </a:prstClr>
                </a:solidFill>
              </a:rPr>
              <a:pPr/>
              <a:t>‹#›</a:t>
            </a:fld>
            <a:endParaRPr lang="en-US">
              <a:solidFill>
                <a:prstClr val="white">
                  <a:lumMod val="65000"/>
                  <a:lumOff val="35000"/>
                </a:prstClr>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858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138E1C-2884-4A2C-A5B1-90E8B7B2D068}" type="datetimeFigureOut">
              <a:rPr lang="en-US" smtClean="0">
                <a:solidFill>
                  <a:prstClr val="white">
                    <a:lumMod val="65000"/>
                    <a:lumOff val="35000"/>
                  </a:prstClr>
                </a:solidFill>
              </a:rPr>
              <a:pPr/>
              <a:t>4/15/2020</a:t>
            </a:fld>
            <a:endParaRPr lang="en-US">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9A524C5E-9A4C-45AE-9146-8A49CC1EED46}" type="slidenum">
              <a:rPr lang="en-US" smtClean="0">
                <a:solidFill>
                  <a:prstClr val="white">
                    <a:lumMod val="65000"/>
                    <a:lumOff val="35000"/>
                  </a:prstClr>
                </a:solidFill>
              </a:rPr>
              <a:pPr/>
              <a:t>‹#›</a:t>
            </a:fld>
            <a:endParaRPr lang="en-US">
              <a:solidFill>
                <a:prstClr val="white">
                  <a:lumMod val="65000"/>
                  <a:lumOff val="35000"/>
                </a:prstClr>
              </a:solidFill>
            </a:endParaRPr>
          </a:p>
        </p:txBody>
      </p:sp>
    </p:spTree>
    <p:extLst>
      <p:ext uri="{BB962C8B-B14F-4D97-AF65-F5344CB8AC3E}">
        <p14:creationId xmlns:p14="http://schemas.microsoft.com/office/powerpoint/2010/main" val="171041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38E1C-2884-4A2C-A5B1-90E8B7B2D068}" type="datetimeFigureOut">
              <a:rPr lang="en-US" smtClean="0">
                <a:solidFill>
                  <a:prstClr val="white">
                    <a:lumMod val="65000"/>
                    <a:lumOff val="35000"/>
                  </a:prstClr>
                </a:solidFill>
              </a:rPr>
              <a:pPr/>
              <a:t>4/15/2020</a:t>
            </a:fld>
            <a:endParaRPr lang="en-US">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9A524C5E-9A4C-45AE-9146-8A49CC1EED46}" type="slidenum">
              <a:rPr lang="en-US" smtClean="0">
                <a:solidFill>
                  <a:prstClr val="white">
                    <a:lumMod val="65000"/>
                    <a:lumOff val="35000"/>
                  </a:prstClr>
                </a:solidFill>
              </a:rPr>
              <a:pPr/>
              <a:t>‹#›</a:t>
            </a:fld>
            <a:endParaRPr lang="en-US">
              <a:solidFill>
                <a:prstClr val="white">
                  <a:lumMod val="65000"/>
                  <a:lumOff val="35000"/>
                </a:prstClr>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0406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138E1C-2884-4A2C-A5B1-90E8B7B2D068}" type="datetimeFigureOut">
              <a:rPr lang="en-US" smtClean="0">
                <a:solidFill>
                  <a:prstClr val="white">
                    <a:lumMod val="65000"/>
                    <a:lumOff val="35000"/>
                  </a:prstClr>
                </a:solidFill>
              </a:rPr>
              <a:pPr/>
              <a:t>4/15/2020</a:t>
            </a:fld>
            <a:endParaRPr lang="en-US">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9A524C5E-9A4C-45AE-9146-8A49CC1EED46}" type="slidenum">
              <a:rPr lang="en-US" smtClean="0">
                <a:solidFill>
                  <a:prstClr val="white">
                    <a:lumMod val="65000"/>
                    <a:lumOff val="35000"/>
                  </a:prstClr>
                </a:solidFill>
              </a:rPr>
              <a:pPr/>
              <a:t>‹#›</a:t>
            </a:fld>
            <a:endParaRPr lang="en-US">
              <a:solidFill>
                <a:prstClr val="white">
                  <a:lumMod val="65000"/>
                  <a:lumOff val="35000"/>
                </a:prstClr>
              </a:solidFill>
            </a:endParaRPr>
          </a:p>
        </p:txBody>
      </p:sp>
    </p:spTree>
    <p:extLst>
      <p:ext uri="{BB962C8B-B14F-4D97-AF65-F5344CB8AC3E}">
        <p14:creationId xmlns:p14="http://schemas.microsoft.com/office/powerpoint/2010/main" val="196450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138E1C-2884-4A2C-A5B1-90E8B7B2D068}" type="datetimeFigureOut">
              <a:rPr lang="en-US" smtClean="0">
                <a:solidFill>
                  <a:prstClr val="white">
                    <a:lumMod val="65000"/>
                    <a:lumOff val="35000"/>
                  </a:prstClr>
                </a:solidFill>
              </a:rPr>
              <a:pPr/>
              <a:t>4/15/2020</a:t>
            </a:fld>
            <a:endParaRPr lang="en-US">
              <a:solidFill>
                <a:prstClr val="white">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white">
                  <a:lumMod val="65000"/>
                  <a:lumOff val="35000"/>
                </a:prstClr>
              </a:solidFill>
            </a:endParaRPr>
          </a:p>
        </p:txBody>
      </p:sp>
      <p:sp>
        <p:nvSpPr>
          <p:cNvPr id="9" name="Slide Number Placeholder 8"/>
          <p:cNvSpPr>
            <a:spLocks noGrp="1"/>
          </p:cNvSpPr>
          <p:nvPr>
            <p:ph type="sldNum" sz="quarter" idx="12"/>
          </p:nvPr>
        </p:nvSpPr>
        <p:spPr/>
        <p:txBody>
          <a:bodyPr/>
          <a:lstStyle/>
          <a:p>
            <a:fld id="{9A524C5E-9A4C-45AE-9146-8A49CC1EED46}" type="slidenum">
              <a:rPr lang="en-US" smtClean="0">
                <a:solidFill>
                  <a:prstClr val="white">
                    <a:lumMod val="65000"/>
                    <a:lumOff val="35000"/>
                  </a:prstClr>
                </a:solidFill>
              </a:rPr>
              <a:pPr/>
              <a:t>‹#›</a:t>
            </a:fld>
            <a:endParaRPr lang="en-US">
              <a:solidFill>
                <a:prstClr val="white">
                  <a:lumMod val="65000"/>
                  <a:lumOff val="35000"/>
                </a:prstClr>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8173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138E1C-2884-4A2C-A5B1-90E8B7B2D068}" type="datetimeFigureOut">
              <a:rPr lang="en-US" smtClean="0">
                <a:solidFill>
                  <a:prstClr val="white">
                    <a:lumMod val="65000"/>
                    <a:lumOff val="35000"/>
                  </a:prstClr>
                </a:solidFill>
              </a:rPr>
              <a:pPr/>
              <a:t>4/15/2020</a:t>
            </a:fld>
            <a:endParaRPr lang="en-US">
              <a:solidFill>
                <a:prstClr val="white">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white">
                  <a:lumMod val="65000"/>
                  <a:lumOff val="35000"/>
                </a:prstClr>
              </a:solidFill>
            </a:endParaRPr>
          </a:p>
        </p:txBody>
      </p:sp>
      <p:sp>
        <p:nvSpPr>
          <p:cNvPr id="5" name="Slide Number Placeholder 4"/>
          <p:cNvSpPr>
            <a:spLocks noGrp="1"/>
          </p:cNvSpPr>
          <p:nvPr>
            <p:ph type="sldNum" sz="quarter" idx="12"/>
          </p:nvPr>
        </p:nvSpPr>
        <p:spPr/>
        <p:txBody>
          <a:bodyPr/>
          <a:lstStyle/>
          <a:p>
            <a:fld id="{9A524C5E-9A4C-45AE-9146-8A49CC1EED46}" type="slidenum">
              <a:rPr lang="en-US" smtClean="0">
                <a:solidFill>
                  <a:prstClr val="white">
                    <a:lumMod val="65000"/>
                    <a:lumOff val="35000"/>
                  </a:prstClr>
                </a:solidFill>
              </a:rPr>
              <a:pPr/>
              <a:t>‹#›</a:t>
            </a:fld>
            <a:endParaRPr lang="en-US">
              <a:solidFill>
                <a:prstClr val="white">
                  <a:lumMod val="65000"/>
                  <a:lumOff val="35000"/>
                </a:prstClr>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761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38E1C-2884-4A2C-A5B1-90E8B7B2D068}" type="datetimeFigureOut">
              <a:rPr lang="en-US" smtClean="0">
                <a:solidFill>
                  <a:prstClr val="white">
                    <a:lumMod val="65000"/>
                    <a:lumOff val="35000"/>
                  </a:prstClr>
                </a:solidFill>
              </a:rPr>
              <a:pPr/>
              <a:t>4/15/2020</a:t>
            </a:fld>
            <a:endParaRPr lang="en-US">
              <a:solidFill>
                <a:prstClr val="white">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white">
                  <a:lumMod val="65000"/>
                  <a:lumOff val="35000"/>
                </a:prstClr>
              </a:solidFill>
            </a:endParaRPr>
          </a:p>
        </p:txBody>
      </p:sp>
      <p:sp>
        <p:nvSpPr>
          <p:cNvPr id="4" name="Slide Number Placeholder 3"/>
          <p:cNvSpPr>
            <a:spLocks noGrp="1"/>
          </p:cNvSpPr>
          <p:nvPr>
            <p:ph type="sldNum" sz="quarter" idx="12"/>
          </p:nvPr>
        </p:nvSpPr>
        <p:spPr/>
        <p:txBody>
          <a:bodyPr/>
          <a:lstStyle/>
          <a:p>
            <a:fld id="{9A524C5E-9A4C-45AE-9146-8A49CC1EED46}" type="slidenum">
              <a:rPr lang="en-US" smtClean="0">
                <a:solidFill>
                  <a:prstClr val="white">
                    <a:lumMod val="65000"/>
                    <a:lumOff val="35000"/>
                  </a:prstClr>
                </a:solidFill>
              </a:rPr>
              <a:pPr/>
              <a:t>‹#›</a:t>
            </a:fld>
            <a:endParaRPr lang="en-US">
              <a:solidFill>
                <a:prstClr val="white">
                  <a:lumMod val="65000"/>
                  <a:lumOff val="35000"/>
                </a:prstClr>
              </a:solidFill>
            </a:endParaRPr>
          </a:p>
        </p:txBody>
      </p:sp>
    </p:spTree>
    <p:extLst>
      <p:ext uri="{BB962C8B-B14F-4D97-AF65-F5344CB8AC3E}">
        <p14:creationId xmlns:p14="http://schemas.microsoft.com/office/powerpoint/2010/main" val="253284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38E1C-2884-4A2C-A5B1-90E8B7B2D068}" type="datetimeFigureOut">
              <a:rPr lang="en-US" smtClean="0">
                <a:solidFill>
                  <a:prstClr val="white">
                    <a:lumMod val="65000"/>
                    <a:lumOff val="35000"/>
                  </a:prstClr>
                </a:solidFill>
              </a:rPr>
              <a:pPr/>
              <a:t>4/15/2020</a:t>
            </a:fld>
            <a:endParaRPr lang="en-US">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9A524C5E-9A4C-45AE-9146-8A49CC1EED46}" type="slidenum">
              <a:rPr lang="en-US" smtClean="0">
                <a:solidFill>
                  <a:prstClr val="white">
                    <a:lumMod val="65000"/>
                    <a:lumOff val="35000"/>
                  </a:prstClr>
                </a:solidFill>
              </a:rPr>
              <a:pPr/>
              <a:t>‹#›</a:t>
            </a:fld>
            <a:endParaRPr lang="en-US">
              <a:solidFill>
                <a:prstClr val="white">
                  <a:lumMod val="65000"/>
                  <a:lumOff val="35000"/>
                </a:prstClr>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717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38E1C-2884-4A2C-A5B1-90E8B7B2D068}" type="datetimeFigureOut">
              <a:rPr lang="en-US" smtClean="0">
                <a:solidFill>
                  <a:prstClr val="white">
                    <a:lumMod val="65000"/>
                    <a:lumOff val="35000"/>
                  </a:prstClr>
                </a:solidFill>
              </a:rPr>
              <a:pPr/>
              <a:t>4/15/2020</a:t>
            </a:fld>
            <a:endParaRPr lang="en-US">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9A524C5E-9A4C-45AE-9146-8A49CC1EED46}" type="slidenum">
              <a:rPr lang="en-US" smtClean="0">
                <a:solidFill>
                  <a:prstClr val="white">
                    <a:lumMod val="65000"/>
                    <a:lumOff val="35000"/>
                  </a:prstClr>
                </a:solidFill>
              </a:rPr>
              <a:pPr/>
              <a:t>‹#›</a:t>
            </a:fld>
            <a:endParaRPr lang="en-US">
              <a:solidFill>
                <a:prstClr val="white">
                  <a:lumMod val="65000"/>
                  <a:lumOff val="35000"/>
                </a:prstClr>
              </a:solidFill>
            </a:endParaRPr>
          </a:p>
        </p:txBody>
      </p:sp>
    </p:spTree>
    <p:extLst>
      <p:ext uri="{BB962C8B-B14F-4D97-AF65-F5344CB8AC3E}">
        <p14:creationId xmlns:p14="http://schemas.microsoft.com/office/powerpoint/2010/main" val="92240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A58E8211-8E95-4283-A9BA-0011682B83E6}" type="datetime1">
              <a:rPr lang="en-US" smtClean="0"/>
              <a:pPr>
                <a:defRPr/>
              </a:pPr>
              <a:t>4/15/2020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50E44DC0-5066-40CF-9A31-DF9B11815ABE}" type="slidenum">
              <a:rPr lang="en-US" smtClean="0"/>
              <a:pPr>
                <a:defRPr/>
              </a:pPr>
              <a:t>‹#›</a:t>
            </a:fld>
            <a:endParaRPr lang="en-US" dirty="0"/>
          </a:p>
        </p:txBody>
      </p:sp>
    </p:spTree>
    <p:extLst>
      <p:ext uri="{BB962C8B-B14F-4D97-AF65-F5344CB8AC3E}">
        <p14:creationId xmlns:p14="http://schemas.microsoft.com/office/powerpoint/2010/main" val="1801903167"/>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 id="2147484049" r:id="rId14"/>
    <p:sldLayoutId id="2147484050" r:id="rId15"/>
    <p:sldLayoutId id="2147484051" r:id="rId16"/>
    <p:sldLayoutId id="2147484052"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28800"/>
            <a:ext cx="8229600" cy="1676400"/>
          </a:xfrm>
        </p:spPr>
        <p:txBody>
          <a:bodyPr>
            <a:noAutofit/>
          </a:bodyPr>
          <a:lstStyle/>
          <a:p>
            <a:pPr algn="ctr"/>
            <a:r>
              <a:rPr lang="fa-IR" sz="13800" b="1" cap="all" dirty="0">
                <a:ln w="9000" cmpd="sng">
                  <a:solidFill>
                    <a:schemeClr val="bg1"/>
                  </a:solidFill>
                  <a:prstDash val="solid"/>
                </a:ln>
                <a:solidFill>
                  <a:schemeClr val="accent5">
                    <a:lumMod val="75000"/>
                  </a:schemeClr>
                </a:solidFill>
                <a:effectLst>
                  <a:outerShdw blurRad="38100" dist="38100" dir="2700000" algn="tl">
                    <a:srgbClr val="000000">
                      <a:alpha val="43137"/>
                    </a:srgbClr>
                  </a:outerShdw>
                  <a:reflection blurRad="6350" stA="55000" endA="50" endPos="85000" dist="29997" dir="5400000" sy="-100000" algn="bl" rotWithShape="0"/>
                </a:effectLst>
                <a:latin typeface="IranNastaliq" panose="02020505000000020003" pitchFamily="18" charset="0"/>
                <a:ea typeface="Arial Unicode MS" pitchFamily="34" charset="-128"/>
                <a:cs typeface="IranNastaliq" panose="02020505000000020003" pitchFamily="18" charset="0"/>
              </a:rPr>
              <a:t>بسم‌الله الرحمن الرحیم</a:t>
            </a:r>
            <a:endParaRPr lang="en-US" sz="13800" dirty="0">
              <a:ln w="9000" cmpd="sng">
                <a:solidFill>
                  <a:schemeClr val="bg1"/>
                </a:solidFill>
                <a:prstDash val="solid"/>
              </a:ln>
              <a:solidFill>
                <a:schemeClr val="accent5">
                  <a:lumMod val="75000"/>
                </a:schemeClr>
              </a:solidFill>
              <a:effectLst>
                <a:outerShdw blurRad="38100" dist="38100" dir="2700000" algn="tl">
                  <a:srgbClr val="000000">
                    <a:alpha val="43137"/>
                  </a:srgbClr>
                </a:outerShdw>
                <a:reflection blurRad="6350" stA="55000" endA="50" endPos="85000" dist="29997" dir="5400000" sy="-100000" algn="bl" rotWithShape="0"/>
              </a:effectLst>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3213565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pPr>
              <a:defRPr/>
            </a:pPr>
            <a:fld id="{9125F3BF-D623-4509-BE0C-830B860F17C7}" type="slidenum">
              <a:rPr lang="en-US" smtClean="0"/>
              <a:pPr>
                <a:defRPr/>
              </a:pPr>
              <a:t>10</a:t>
            </a:fld>
            <a:endParaRPr lang="en-US" dirty="0"/>
          </a:p>
        </p:txBody>
      </p:sp>
      <p:sp>
        <p:nvSpPr>
          <p:cNvPr id="3" name="Content Placeholder 2"/>
          <p:cNvSpPr>
            <a:spLocks noGrp="1"/>
          </p:cNvSpPr>
          <p:nvPr>
            <p:ph idx="4294967295"/>
          </p:nvPr>
        </p:nvSpPr>
        <p:spPr>
          <a:xfrm>
            <a:off x="914400" y="990600"/>
            <a:ext cx="10521287" cy="4419600"/>
          </a:xfrm>
          <a:solidFill>
            <a:schemeClr val="accent1">
              <a:lumMod val="20000"/>
              <a:lumOff val="80000"/>
            </a:schemeClr>
          </a:solidFill>
          <a:scene3d>
            <a:camera prst="orthographicFront"/>
            <a:lightRig rig="threePt" dir="t"/>
          </a:scene3d>
          <a:sp3d>
            <a:bevelT/>
          </a:sp3d>
        </p:spPr>
        <p:txBody>
          <a:bodyPr>
            <a:normAutofit/>
          </a:bodyPr>
          <a:lstStyle/>
          <a:p>
            <a:pPr marL="0" indent="0" algn="just" rtl="1">
              <a:buClr>
                <a:schemeClr val="accent1"/>
              </a:buClr>
              <a:buNone/>
            </a:pPr>
            <a:endParaRPr lang="fa-IR" sz="2800" dirty="0" smtClean="0">
              <a:solidFill>
                <a:srgbClr val="000000"/>
              </a:solidFill>
              <a:latin typeface="Times New Roman"/>
              <a:ea typeface="Calibri"/>
              <a:cs typeface="B Zar"/>
            </a:endParaRPr>
          </a:p>
          <a:p>
            <a:pPr marL="0" indent="0" algn="just" rtl="1">
              <a:lnSpc>
                <a:spcPct val="150000"/>
              </a:lnSpc>
              <a:buClr>
                <a:schemeClr val="accent1"/>
              </a:buClr>
              <a:buNone/>
            </a:pPr>
            <a:endParaRPr lang="fa-IR" sz="2800" dirty="0" smtClean="0">
              <a:solidFill>
                <a:srgbClr val="000000"/>
              </a:solidFill>
              <a:latin typeface="Tahoma"/>
              <a:ea typeface="Calibri"/>
              <a:cs typeface="B Zar"/>
            </a:endParaRPr>
          </a:p>
          <a:p>
            <a:pPr marL="0" indent="0" algn="just" rtl="1">
              <a:lnSpc>
                <a:spcPct val="150000"/>
              </a:lnSpc>
              <a:buClr>
                <a:schemeClr val="accent1"/>
              </a:buClr>
              <a:buNone/>
            </a:pPr>
            <a:r>
              <a:rPr lang="fa-IR" sz="2800" dirty="0" smtClean="0">
                <a:solidFill>
                  <a:srgbClr val="000000"/>
                </a:solidFill>
                <a:latin typeface="Tahoma"/>
                <a:ea typeface="Calibri"/>
                <a:cs typeface="B Zar"/>
              </a:rPr>
              <a:t>هنگامیکه </a:t>
            </a:r>
            <a:r>
              <a:rPr lang="fa-IR" sz="2800" dirty="0">
                <a:solidFill>
                  <a:srgbClr val="000000"/>
                </a:solidFill>
                <a:latin typeface="Tahoma"/>
                <a:ea typeface="Calibri"/>
                <a:cs typeface="B Zar"/>
              </a:rPr>
              <a:t>سهام به قیمت </a:t>
            </a:r>
            <a:r>
              <a:rPr lang="fa-IR" sz="2800" dirty="0">
                <a:solidFill>
                  <a:srgbClr val="FF0000"/>
                </a:solidFill>
                <a:latin typeface="Tahoma"/>
                <a:ea typeface="Calibri"/>
                <a:cs typeface="B Zar"/>
              </a:rPr>
              <a:t>زمان انتشار </a:t>
            </a:r>
            <a:r>
              <a:rPr lang="fa-IR" sz="2800" dirty="0">
                <a:solidFill>
                  <a:srgbClr val="000000"/>
                </a:solidFill>
                <a:latin typeface="Tahoma"/>
                <a:ea typeface="Calibri"/>
                <a:cs typeface="B Zar"/>
              </a:rPr>
              <a:t>فروخته می شود  ازمبلغ اسمی متفاوت است، وجه نقد </a:t>
            </a:r>
            <a:r>
              <a:rPr lang="fa-IR" sz="2800" dirty="0">
                <a:solidFill>
                  <a:srgbClr val="FF0000"/>
                </a:solidFill>
                <a:latin typeface="Tahoma"/>
                <a:ea typeface="Calibri"/>
                <a:cs typeface="B Zar"/>
              </a:rPr>
              <a:t>برای مبلغ </a:t>
            </a:r>
            <a:r>
              <a:rPr lang="fa-IR" sz="2800" dirty="0" smtClean="0">
                <a:solidFill>
                  <a:srgbClr val="FF0000"/>
                </a:solidFill>
                <a:latin typeface="Tahoma"/>
                <a:ea typeface="Calibri"/>
                <a:cs typeface="B Zar"/>
              </a:rPr>
              <a:t>دریافتی </a:t>
            </a:r>
            <a:r>
              <a:rPr lang="fa-IR" sz="2800" dirty="0" smtClean="0">
                <a:solidFill>
                  <a:srgbClr val="000000"/>
                </a:solidFill>
                <a:latin typeface="Tahoma"/>
                <a:ea typeface="Calibri"/>
                <a:cs typeface="B Zar"/>
              </a:rPr>
              <a:t>بدهکار </a:t>
            </a:r>
            <a:r>
              <a:rPr lang="fa-IR" sz="2800" dirty="0">
                <a:solidFill>
                  <a:srgbClr val="000000"/>
                </a:solidFill>
                <a:latin typeface="Tahoma"/>
                <a:ea typeface="Calibri"/>
                <a:cs typeface="B Zar"/>
              </a:rPr>
              <a:t>شده ووثیقه ی ویژه(سهام معمولی یا سهام ممتاز) به مبلغ اسمی بستانکارمی شوند. تفاوت این دو مبلغ </a:t>
            </a:r>
            <a:r>
              <a:rPr lang="fa-IR" sz="2800" dirty="0">
                <a:solidFill>
                  <a:srgbClr val="FF0000"/>
                </a:solidFill>
                <a:latin typeface="Tahoma"/>
                <a:ea typeface="Calibri"/>
                <a:cs typeface="B Zar"/>
              </a:rPr>
              <a:t>صرف</a:t>
            </a:r>
            <a:r>
              <a:rPr lang="fa-IR" sz="2800" dirty="0">
                <a:solidFill>
                  <a:srgbClr val="000000"/>
                </a:solidFill>
                <a:latin typeface="Tahoma"/>
                <a:ea typeface="Calibri"/>
                <a:cs typeface="B Zar"/>
              </a:rPr>
              <a:t> یا </a:t>
            </a:r>
            <a:r>
              <a:rPr lang="fa-IR" sz="2800" dirty="0">
                <a:solidFill>
                  <a:srgbClr val="FF0000"/>
                </a:solidFill>
                <a:latin typeface="Tahoma"/>
                <a:ea typeface="Calibri"/>
                <a:cs typeface="B Zar"/>
              </a:rPr>
              <a:t>کسر</a:t>
            </a:r>
            <a:r>
              <a:rPr lang="fa-IR" sz="2800" dirty="0">
                <a:solidFill>
                  <a:srgbClr val="000000"/>
                </a:solidFill>
                <a:latin typeface="Tahoma"/>
                <a:ea typeface="Calibri"/>
                <a:cs typeface="B Zar"/>
              </a:rPr>
              <a:t> را نشان می دهد</a:t>
            </a:r>
            <a:endParaRPr lang="en-US" sz="2800" dirty="0">
              <a:cs typeface="B Mitra" pitchFamily="2" charset="-78"/>
            </a:endParaRPr>
          </a:p>
        </p:txBody>
      </p:sp>
    </p:spTree>
    <p:extLst>
      <p:ext uri="{BB962C8B-B14F-4D97-AF65-F5344CB8AC3E}">
        <p14:creationId xmlns:p14="http://schemas.microsoft.com/office/powerpoint/2010/main" val="41576604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pPr>
              <a:defRPr/>
            </a:pPr>
            <a:fld id="{9125F3BF-D623-4509-BE0C-830B860F17C7}" type="slidenum">
              <a:rPr lang="en-US" smtClean="0"/>
              <a:pPr>
                <a:defRPr/>
              </a:pPr>
              <a:t>11</a:t>
            </a:fld>
            <a:endParaRPr lang="en-US" dirty="0"/>
          </a:p>
        </p:txBody>
      </p:sp>
      <p:sp>
        <p:nvSpPr>
          <p:cNvPr id="3" name="Content Placeholder 2"/>
          <p:cNvSpPr>
            <a:spLocks noGrp="1"/>
          </p:cNvSpPr>
          <p:nvPr>
            <p:ph idx="4294967295"/>
          </p:nvPr>
        </p:nvSpPr>
        <p:spPr>
          <a:xfrm>
            <a:off x="838200" y="1905000"/>
            <a:ext cx="10534200" cy="4064000"/>
          </a:xfr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72000">
            <a:normAutofit/>
          </a:bodyPr>
          <a:lstStyle/>
          <a:p>
            <a:pPr algn="just">
              <a:lnSpc>
                <a:spcPct val="115000"/>
              </a:lnSpc>
              <a:spcAft>
                <a:spcPts val="1000"/>
              </a:spcAft>
            </a:pPr>
            <a:r>
              <a:rPr lang="en-US" dirty="0">
                <a:solidFill>
                  <a:srgbClr val="000000"/>
                </a:solidFill>
                <a:latin typeface="Times New Roman"/>
                <a:ea typeface="Calibri"/>
                <a:cs typeface="Arial"/>
              </a:rPr>
              <a:t>when stock is sold above par value, excess is called a premium .the premium account is shown under the paid-in capital section of stockholder's equity because it relates to the issuance of the company's stock. It is not an income statement account since the company earns profits by selling goods and services to outsiders, not by issuance shares of stock. </a:t>
            </a:r>
            <a:endParaRPr lang="en-US" sz="1800" dirty="0">
              <a:latin typeface="Calibri"/>
              <a:ea typeface="Calibri"/>
              <a:cs typeface="Arial"/>
            </a:endParaRPr>
          </a:p>
          <a:p>
            <a:pPr algn="just">
              <a:lnSpc>
                <a:spcPct val="115000"/>
              </a:lnSpc>
              <a:spcAft>
                <a:spcPts val="1000"/>
              </a:spcAft>
            </a:pPr>
            <a:r>
              <a:rPr lang="en-US" dirty="0">
                <a:solidFill>
                  <a:srgbClr val="000000"/>
                </a:solidFill>
                <a:latin typeface="Times New Roman"/>
                <a:ea typeface="Calibri"/>
                <a:cs typeface="Arial"/>
              </a:rPr>
              <a:t>in the case where the issuance price is less than par value, a discount issuance of stock at a discount is very rare. in many states, it is prohibited.</a:t>
            </a:r>
            <a:endParaRPr lang="en-US" sz="1800" dirty="0">
              <a:latin typeface="Calibri"/>
              <a:ea typeface="Calibri"/>
              <a:cs typeface="Arial"/>
            </a:endParaRPr>
          </a:p>
          <a:p>
            <a:pPr algn="just">
              <a:lnSpc>
                <a:spcPct val="150000"/>
              </a:lnSpc>
              <a:spcAft>
                <a:spcPts val="1000"/>
              </a:spcAft>
            </a:pPr>
            <a:endParaRPr lang="en-US" sz="1800" dirty="0">
              <a:latin typeface="Calibri"/>
              <a:ea typeface="Calibri"/>
              <a:cs typeface="Arial"/>
            </a:endParaRPr>
          </a:p>
          <a:p>
            <a:pPr marL="0" indent="0" algn="just" rtl="1">
              <a:buNone/>
            </a:pPr>
            <a:endParaRPr lang="en-US" sz="2200" dirty="0">
              <a:cs typeface="B Mitra" pitchFamily="2" charset="-78"/>
            </a:endParaRPr>
          </a:p>
        </p:txBody>
      </p:sp>
      <p:sp>
        <p:nvSpPr>
          <p:cNvPr id="7" name="Title 1"/>
          <p:cNvSpPr>
            <a:spLocks noGrp="1"/>
          </p:cNvSpPr>
          <p:nvPr>
            <p:ph type="title" idx="4294967295"/>
          </p:nvPr>
        </p:nvSpPr>
        <p:spPr>
          <a:xfrm>
            <a:off x="4495800" y="838200"/>
            <a:ext cx="3429000" cy="914400"/>
          </a:xfr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1003">
            <a:schemeClr val="lt1"/>
          </a:fillRef>
          <a:effectRef idx="2">
            <a:schemeClr val="accent5"/>
          </a:effectRef>
          <a:fontRef idx="minor">
            <a:schemeClr val="lt1"/>
          </a:fontRef>
        </p:style>
        <p:txBody>
          <a:bodyPr vert="horz" lIns="91440" tIns="45720" rIns="91440" bIns="45720" rtlCol="0" anchor="ctr">
            <a:noAutofit/>
          </a:bodyPr>
          <a:lstStyle/>
          <a:p>
            <a:r>
              <a:rPr lang="en-US" dirty="0">
                <a:solidFill>
                  <a:schemeClr val="tx1">
                    <a:lumMod val="85000"/>
                    <a:lumOff val="15000"/>
                  </a:schemeClr>
                </a:solidFill>
                <a:latin typeface="Times New Roman"/>
                <a:ea typeface="Calibri"/>
                <a:cs typeface="B Zar"/>
              </a:rPr>
              <a:t>exercise</a:t>
            </a:r>
          </a:p>
        </p:txBody>
      </p:sp>
    </p:spTree>
    <p:extLst>
      <p:ext uri="{BB962C8B-B14F-4D97-AF65-F5344CB8AC3E}">
        <p14:creationId xmlns:p14="http://schemas.microsoft.com/office/powerpoint/2010/main" val="38302510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1066800"/>
            <a:ext cx="9829800" cy="4648200"/>
          </a:xfrm>
          <a:blipFill>
            <a:blip r:embed="rId2"/>
            <a:tile tx="0" ty="0" sx="100000" sy="100000" flip="none" algn="tl"/>
          </a:blipFill>
        </p:spPr>
        <p:txBody>
          <a:bodyPr>
            <a:normAutofit/>
          </a:bodyPr>
          <a:lstStyle/>
          <a:p>
            <a:r>
              <a:rPr lang="fa-IR" sz="8000" b="1" cap="all" dirty="0">
                <a:ln w="9000" cmpd="sng">
                  <a:solidFill>
                    <a:schemeClr val="accent4">
                      <a:shade val="50000"/>
                      <a:satMod val="120000"/>
                    </a:schemeClr>
                  </a:solidFill>
                  <a:prstDash val="solid"/>
                </a:ln>
                <a:solidFill>
                  <a:schemeClr val="accent6">
                    <a:lumMod val="60000"/>
                    <a:lumOff val="40000"/>
                  </a:schemeClr>
                </a:solidFill>
                <a:effectLst>
                  <a:outerShdw blurRad="38100" dist="38100" dir="2700000" algn="tl">
                    <a:srgbClr val="000000">
                      <a:alpha val="43137"/>
                    </a:srgbClr>
                  </a:outerShdw>
                  <a:reflection blurRad="6350" stA="55000" endA="50" endPos="85000" dist="60007" dir="5400000" sy="-100000" algn="bl" rotWithShape="0"/>
                </a:effectLst>
                <a:latin typeface="Arial Unicode MS" pitchFamily="34" charset="-128"/>
                <a:ea typeface="Arial Unicode MS" pitchFamily="34" charset="-128"/>
                <a:cs typeface="B Titr" panose="00000700000000000000" pitchFamily="2" charset="-78"/>
              </a:rPr>
              <a:t>با تشکر از توجه </a:t>
            </a:r>
            <a:r>
              <a:rPr lang="fa-IR" sz="8000" b="1" cap="all" dirty="0" smtClean="0">
                <a:ln w="9000" cmpd="sng">
                  <a:solidFill>
                    <a:schemeClr val="accent4">
                      <a:shade val="50000"/>
                      <a:satMod val="120000"/>
                    </a:schemeClr>
                  </a:solidFill>
                  <a:prstDash val="solid"/>
                </a:ln>
                <a:solidFill>
                  <a:schemeClr val="accent6">
                    <a:lumMod val="60000"/>
                    <a:lumOff val="40000"/>
                  </a:schemeClr>
                </a:solidFill>
                <a:effectLst>
                  <a:outerShdw blurRad="38100" dist="38100" dir="2700000" algn="tl">
                    <a:srgbClr val="000000">
                      <a:alpha val="43137"/>
                    </a:srgbClr>
                  </a:outerShdw>
                  <a:reflection blurRad="6350" stA="55000" endA="50" endPos="85000" dist="60007" dir="5400000" sy="-100000" algn="bl" rotWithShape="0"/>
                </a:effectLst>
                <a:latin typeface="Arial Unicode MS" pitchFamily="34" charset="-128"/>
                <a:ea typeface="Arial Unicode MS" pitchFamily="34" charset="-128"/>
                <a:cs typeface="B Titr" panose="00000700000000000000" pitchFamily="2" charset="-78"/>
              </a:rPr>
              <a:t>شما</a:t>
            </a:r>
            <a:endParaRPr lang="en-US" sz="8000" dirty="0">
              <a:solidFill>
                <a:schemeClr val="accent6">
                  <a:lumMod val="60000"/>
                  <a:lumOff val="40000"/>
                </a:schemeClr>
              </a:solidFill>
              <a:effectLst>
                <a:outerShdw blurRad="38100" dist="38100" dir="2700000" algn="tl">
                  <a:srgbClr val="000000">
                    <a:alpha val="43137"/>
                  </a:srgbClr>
                </a:outerShdw>
                <a:reflection blurRad="6350" stA="55000" endA="50" endPos="85000" dist="60007" dir="5400000" sy="-100000" algn="bl" rotWithShape="0"/>
              </a:effectLst>
              <a:cs typeface="B Titr" panose="00000700000000000000" pitchFamily="2" charset="-78"/>
            </a:endParaRPr>
          </a:p>
        </p:txBody>
      </p:sp>
    </p:spTree>
    <p:extLst>
      <p:ext uri="{BB962C8B-B14F-4D97-AF65-F5344CB8AC3E}">
        <p14:creationId xmlns:p14="http://schemas.microsoft.com/office/powerpoint/2010/main" val="26755994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533400"/>
            <a:ext cx="10972800" cy="5638800"/>
          </a:xfrm>
        </p:spPr>
        <p:txBody>
          <a:bodyPr>
            <a:normAutofit fontScale="90000"/>
          </a:bodyPr>
          <a:lstStyle/>
          <a:p>
            <a:pPr rtl="1"/>
            <a:r>
              <a:rPr lang="en-US" sz="2200" dirty="0">
                <a:ln w="3175" cmpd="sng">
                  <a:solidFill>
                    <a:schemeClr val="accent1">
                      <a:lumMod val="40000"/>
                      <a:lumOff val="60000"/>
                    </a:schemeClr>
                  </a:solidFill>
                </a:ln>
                <a:cs typeface="B Titr" pitchFamily="2" charset="-78"/>
              </a:rPr>
              <a:t/>
            </a:r>
            <a:br>
              <a:rPr lang="en-US" sz="2200" dirty="0">
                <a:ln w="3175" cmpd="sng">
                  <a:solidFill>
                    <a:schemeClr val="accent1">
                      <a:lumMod val="40000"/>
                      <a:lumOff val="60000"/>
                    </a:schemeClr>
                  </a:solidFill>
                </a:ln>
                <a:cs typeface="B Titr" pitchFamily="2" charset="-78"/>
              </a:rPr>
            </a:br>
            <a:r>
              <a:rPr lang="fa-IR" sz="2200" dirty="0" smtClean="0">
                <a:ln w="3175" cmpd="sng">
                  <a:solidFill>
                    <a:schemeClr val="accent1">
                      <a:lumMod val="40000"/>
                      <a:lumOff val="60000"/>
                    </a:schemeClr>
                  </a:solidFill>
                </a:ln>
                <a:cs typeface="B Titr" pitchFamily="2" charset="-78"/>
              </a:rPr>
              <a:t/>
            </a:r>
            <a:br>
              <a:rPr lang="fa-IR" sz="2200" dirty="0" smtClean="0">
                <a:ln w="3175" cmpd="sng">
                  <a:solidFill>
                    <a:schemeClr val="accent1">
                      <a:lumMod val="40000"/>
                      <a:lumOff val="60000"/>
                    </a:schemeClr>
                  </a:solidFill>
                </a:ln>
                <a:cs typeface="B Titr" pitchFamily="2" charset="-78"/>
              </a:rPr>
            </a:br>
            <a:r>
              <a:rPr lang="fa-IR" sz="2200" dirty="0">
                <a:ln w="3175" cmpd="sng">
                  <a:solidFill>
                    <a:schemeClr val="accent1">
                      <a:lumMod val="40000"/>
                      <a:lumOff val="60000"/>
                    </a:schemeClr>
                  </a:solidFill>
                </a:ln>
                <a:cs typeface="B Titr" pitchFamily="2" charset="-78"/>
              </a:rPr>
              <a:t/>
            </a:r>
            <a:br>
              <a:rPr lang="fa-IR" sz="2200" dirty="0">
                <a:ln w="3175" cmpd="sng">
                  <a:solidFill>
                    <a:schemeClr val="accent1">
                      <a:lumMod val="40000"/>
                      <a:lumOff val="60000"/>
                    </a:schemeClr>
                  </a:solidFill>
                </a:ln>
                <a:cs typeface="B Titr" pitchFamily="2" charset="-78"/>
              </a:rPr>
            </a:br>
            <a:r>
              <a:rPr lang="fa-IR" sz="2200" dirty="0" smtClean="0">
                <a:ln w="3175" cmpd="sng">
                  <a:solidFill>
                    <a:schemeClr val="accent1">
                      <a:lumMod val="40000"/>
                      <a:lumOff val="60000"/>
                    </a:schemeClr>
                  </a:solidFill>
                </a:ln>
                <a:cs typeface="B Titr" pitchFamily="2" charset="-78"/>
              </a:rPr>
              <a:t/>
            </a:r>
            <a:br>
              <a:rPr lang="fa-IR" sz="2200" dirty="0" smtClean="0">
                <a:ln w="3175" cmpd="sng">
                  <a:solidFill>
                    <a:schemeClr val="accent1">
                      <a:lumMod val="40000"/>
                      <a:lumOff val="60000"/>
                    </a:schemeClr>
                  </a:solidFill>
                </a:ln>
                <a:cs typeface="B Titr" pitchFamily="2" charset="-78"/>
              </a:rPr>
            </a:br>
            <a:r>
              <a:rPr lang="fa-IR" sz="2200" dirty="0">
                <a:ln w="3175" cmpd="sng">
                  <a:solidFill>
                    <a:schemeClr val="accent1">
                      <a:lumMod val="40000"/>
                      <a:lumOff val="60000"/>
                    </a:schemeClr>
                  </a:solidFill>
                </a:ln>
                <a:cs typeface="B Titr" pitchFamily="2" charset="-78"/>
              </a:rPr>
              <a:t/>
            </a:r>
            <a:br>
              <a:rPr lang="fa-IR" sz="2200" dirty="0">
                <a:ln w="3175" cmpd="sng">
                  <a:solidFill>
                    <a:schemeClr val="accent1">
                      <a:lumMod val="40000"/>
                      <a:lumOff val="60000"/>
                    </a:schemeClr>
                  </a:solidFill>
                </a:ln>
                <a:cs typeface="B Titr" pitchFamily="2" charset="-78"/>
              </a:rPr>
            </a:br>
            <a:r>
              <a:rPr lang="fa-IR" sz="2200" dirty="0" smtClean="0">
                <a:ln w="3175" cmpd="sng">
                  <a:solidFill>
                    <a:schemeClr val="accent1">
                      <a:lumMod val="40000"/>
                      <a:lumOff val="60000"/>
                    </a:schemeClr>
                  </a:solidFill>
                </a:ln>
                <a:cs typeface="B Titr" pitchFamily="2" charset="-78"/>
              </a:rPr>
              <a:t/>
            </a:r>
            <a:br>
              <a:rPr lang="fa-IR" sz="2200" dirty="0" smtClean="0">
                <a:ln w="3175" cmpd="sng">
                  <a:solidFill>
                    <a:schemeClr val="accent1">
                      <a:lumMod val="40000"/>
                      <a:lumOff val="60000"/>
                    </a:schemeClr>
                  </a:solidFill>
                </a:ln>
                <a:cs typeface="B Titr" pitchFamily="2" charset="-78"/>
              </a:rPr>
            </a:br>
            <a:r>
              <a:rPr lang="fa-IR" sz="2000" dirty="0" smtClean="0">
                <a:ln w="3175" cmpd="sng">
                  <a:solidFill>
                    <a:schemeClr val="accent1">
                      <a:lumMod val="40000"/>
                      <a:lumOff val="60000"/>
                    </a:schemeClr>
                  </a:solidFill>
                </a:ln>
                <a:cs typeface="B Titr" pitchFamily="2" charset="-78"/>
              </a:rPr>
              <a:t>دانشگاه فنی و حرفه ای شهید چمران اهواز</a:t>
            </a:r>
            <a:r>
              <a:rPr lang="fa-IR" sz="2200" dirty="0">
                <a:ln w="3175" cmpd="sng">
                  <a:solidFill>
                    <a:schemeClr val="accent1">
                      <a:lumMod val="40000"/>
                      <a:lumOff val="60000"/>
                    </a:schemeClr>
                  </a:solidFill>
                </a:ln>
                <a:cs typeface="B Titr" pitchFamily="2" charset="-78"/>
              </a:rPr>
              <a:t/>
            </a:r>
            <a:br>
              <a:rPr lang="fa-IR" sz="2200" dirty="0">
                <a:ln w="3175" cmpd="sng">
                  <a:solidFill>
                    <a:schemeClr val="accent1">
                      <a:lumMod val="40000"/>
                      <a:lumOff val="60000"/>
                    </a:schemeClr>
                  </a:solidFill>
                </a:ln>
                <a:cs typeface="B Titr" pitchFamily="2" charset="-78"/>
              </a:rPr>
            </a:br>
            <a:r>
              <a:rPr lang="fa-IR" sz="2200" dirty="0" smtClean="0">
                <a:ln w="3175" cmpd="sng">
                  <a:solidFill>
                    <a:schemeClr val="accent1">
                      <a:lumMod val="40000"/>
                      <a:lumOff val="60000"/>
                    </a:schemeClr>
                  </a:solidFill>
                </a:ln>
                <a:cs typeface="B Titr" pitchFamily="2" charset="-78"/>
              </a:rPr>
              <a:t/>
            </a:r>
            <a:br>
              <a:rPr lang="fa-IR" sz="2200" dirty="0" smtClean="0">
                <a:ln w="3175" cmpd="sng">
                  <a:solidFill>
                    <a:schemeClr val="accent1">
                      <a:lumMod val="40000"/>
                      <a:lumOff val="60000"/>
                    </a:schemeClr>
                  </a:solidFill>
                </a:ln>
                <a:cs typeface="B Titr" pitchFamily="2" charset="-78"/>
              </a:rPr>
            </a:br>
            <a:r>
              <a:rPr lang="fa-IR" sz="2800" b="1" dirty="0" smtClean="0">
                <a:ln w="3175" cmpd="sng">
                  <a:solidFill>
                    <a:schemeClr val="tx1"/>
                  </a:solidFill>
                </a:ln>
                <a:solidFill>
                  <a:schemeClr val="accent5">
                    <a:lumMod val="20000"/>
                    <a:lumOff val="80000"/>
                  </a:schemeClr>
                </a:solidFill>
                <a:cs typeface="B Titr" pitchFamily="2" charset="-78"/>
              </a:rPr>
              <a:t>برگزاری</a:t>
            </a:r>
            <a:r>
              <a:rPr lang="fa-IR" sz="2400" b="1" dirty="0" smtClean="0">
                <a:ln w="3175" cmpd="sng">
                  <a:solidFill>
                    <a:schemeClr val="tx1"/>
                  </a:solidFill>
                </a:ln>
                <a:solidFill>
                  <a:schemeClr val="accent5">
                    <a:lumMod val="20000"/>
                    <a:lumOff val="80000"/>
                  </a:schemeClr>
                </a:solidFill>
                <a:cs typeface="B Titr" pitchFamily="2" charset="-78"/>
              </a:rPr>
              <a:t> </a:t>
            </a:r>
            <a:r>
              <a:rPr lang="fa-IR" sz="2400" b="1" dirty="0">
                <a:ln w="3175" cmpd="sng">
                  <a:solidFill>
                    <a:schemeClr val="tx1"/>
                  </a:solidFill>
                </a:ln>
                <a:solidFill>
                  <a:schemeClr val="accent5">
                    <a:lumMod val="20000"/>
                    <a:lumOff val="80000"/>
                  </a:schemeClr>
                </a:solidFill>
                <a:cs typeface="B Titr" pitchFamily="2" charset="-78"/>
              </a:rPr>
              <a:t>کلاس مجازی</a:t>
            </a:r>
            <a:r>
              <a:rPr lang="en-US" sz="2400" b="1" dirty="0">
                <a:ln w="3175" cmpd="sng">
                  <a:solidFill>
                    <a:schemeClr val="tx1"/>
                  </a:solidFill>
                </a:ln>
                <a:solidFill>
                  <a:schemeClr val="accent5">
                    <a:lumMod val="20000"/>
                    <a:lumOff val="80000"/>
                  </a:schemeClr>
                </a:solidFill>
                <a:cs typeface="B Titr" pitchFamily="2" charset="-78"/>
              </a:rPr>
              <a:t> </a:t>
            </a:r>
            <a:r>
              <a:rPr lang="en-US" sz="2200" dirty="0">
                <a:ln w="3175" cmpd="sng">
                  <a:solidFill>
                    <a:schemeClr val="accent1">
                      <a:lumMod val="40000"/>
                      <a:lumOff val="60000"/>
                    </a:schemeClr>
                  </a:solidFill>
                </a:ln>
                <a:cs typeface="B Titr" pitchFamily="2" charset="-78"/>
              </a:rPr>
              <a:t/>
            </a:r>
            <a:br>
              <a:rPr lang="en-US" sz="2200" dirty="0">
                <a:ln w="3175" cmpd="sng">
                  <a:solidFill>
                    <a:schemeClr val="accent1">
                      <a:lumMod val="40000"/>
                      <a:lumOff val="60000"/>
                    </a:schemeClr>
                  </a:solidFill>
                </a:ln>
                <a:cs typeface="B Titr" pitchFamily="2" charset="-78"/>
              </a:rPr>
            </a:br>
            <a:r>
              <a:rPr lang="en-US" sz="2200" dirty="0">
                <a:ln w="3175" cmpd="sng">
                  <a:solidFill>
                    <a:schemeClr val="accent1">
                      <a:lumMod val="40000"/>
                      <a:lumOff val="60000"/>
                    </a:schemeClr>
                  </a:solidFill>
                </a:ln>
                <a:cs typeface="B Titr" pitchFamily="2" charset="-78"/>
              </a:rPr>
              <a:t/>
            </a:r>
            <a:br>
              <a:rPr lang="en-US" sz="2200" dirty="0">
                <a:ln w="3175" cmpd="sng">
                  <a:solidFill>
                    <a:schemeClr val="accent1">
                      <a:lumMod val="40000"/>
                      <a:lumOff val="60000"/>
                    </a:schemeClr>
                  </a:solidFill>
                </a:ln>
                <a:cs typeface="B Titr" pitchFamily="2" charset="-78"/>
              </a:rPr>
            </a:br>
            <a:r>
              <a:rPr lang="fa-IR" sz="2400" dirty="0">
                <a:ln w="3175" cmpd="sng">
                  <a:solidFill>
                    <a:schemeClr val="accent1">
                      <a:lumMod val="40000"/>
                      <a:lumOff val="60000"/>
                    </a:schemeClr>
                  </a:solidFill>
                </a:ln>
                <a:solidFill>
                  <a:schemeClr val="tx1"/>
                </a:solidFill>
                <a:cs typeface="B Titr" pitchFamily="2" charset="-78"/>
              </a:rPr>
              <a:t>#</a:t>
            </a:r>
            <a:r>
              <a:rPr lang="fa-IR" sz="2200" dirty="0" smtClean="0">
                <a:ln w="3175" cmpd="sng">
                  <a:solidFill>
                    <a:schemeClr val="accent1">
                      <a:lumMod val="40000"/>
                      <a:lumOff val="60000"/>
                    </a:schemeClr>
                  </a:solidFill>
                </a:ln>
                <a:cs typeface="B Titr" pitchFamily="2" charset="-78"/>
              </a:rPr>
              <a:t>آموزش تعطیل نیست</a:t>
            </a:r>
            <a:r>
              <a:rPr lang="fa-IR" sz="2200" dirty="0">
                <a:cs typeface="B Titr" pitchFamily="2" charset="-78"/>
              </a:rPr>
              <a:t/>
            </a:r>
            <a:br>
              <a:rPr lang="fa-IR" sz="2200" dirty="0">
                <a:cs typeface="B Titr" pitchFamily="2" charset="-78"/>
              </a:rPr>
            </a:br>
            <a:r>
              <a:rPr lang="fa-IR" sz="2200" dirty="0" smtClean="0">
                <a:cs typeface="B Titr" pitchFamily="2" charset="-78"/>
              </a:rPr>
              <a:t/>
            </a:r>
            <a:br>
              <a:rPr lang="fa-IR" sz="2200" dirty="0" smtClean="0">
                <a:cs typeface="B Titr" pitchFamily="2" charset="-78"/>
              </a:rPr>
            </a:br>
            <a:r>
              <a:rPr lang="fa-IR" sz="2200" dirty="0" smtClean="0">
                <a:cs typeface="B Titr" pitchFamily="2" charset="-78"/>
              </a:rPr>
              <a:t>عنوان </a:t>
            </a:r>
            <a:r>
              <a:rPr lang="fa-IR" sz="2200" dirty="0" smtClean="0">
                <a:effectLst>
                  <a:reflection blurRad="6350" stA="55000" endA="300" endPos="45500" dir="5400000" sy="-100000" algn="bl" rotWithShape="0"/>
                </a:effectLst>
                <a:cs typeface="B Titr" pitchFamily="2" charset="-78"/>
              </a:rPr>
              <a:t>درس </a:t>
            </a:r>
            <a:r>
              <a:rPr lang="fa-IR" sz="2200" dirty="0">
                <a:effectLst>
                  <a:reflection blurRad="6350" stA="55000" endA="300" endPos="45500" dir="5400000" sy="-100000" algn="bl" rotWithShape="0"/>
                </a:effectLst>
                <a:cs typeface="B Titr" pitchFamily="2" charset="-78"/>
              </a:rPr>
              <a:t>:</a:t>
            </a:r>
            <a:r>
              <a:rPr lang="en-US" sz="2200" dirty="0">
                <a:effectLst>
                  <a:reflection blurRad="6350" stA="55000" endA="300" endPos="45500" dir="5400000" sy="-100000" algn="bl" rotWithShape="0"/>
                </a:effectLst>
                <a:cs typeface="B Titr" pitchFamily="2" charset="-78"/>
              </a:rPr>
              <a:t/>
            </a:r>
            <a:br>
              <a:rPr lang="en-US" sz="2200" dirty="0">
                <a:effectLst>
                  <a:reflection blurRad="6350" stA="55000" endA="300" endPos="45500" dir="5400000" sy="-100000" algn="bl" rotWithShape="0"/>
                </a:effectLst>
                <a:cs typeface="B Titr" pitchFamily="2" charset="-78"/>
              </a:rPr>
            </a:br>
            <a:r>
              <a:rPr lang="fa-IR" sz="2200" dirty="0" smtClean="0">
                <a:effectLst>
                  <a:reflection blurRad="6350" stA="55000" endA="300" endPos="45500" dir="5400000" sy="-100000" algn="bl" rotWithShape="0"/>
                </a:effectLst>
                <a:cs typeface="B Titr" pitchFamily="2" charset="-78"/>
              </a:rPr>
              <a:t/>
            </a:r>
            <a:br>
              <a:rPr lang="fa-IR" sz="2200" dirty="0" smtClean="0">
                <a:effectLst>
                  <a:reflection blurRad="6350" stA="55000" endA="300" endPos="45500" dir="5400000" sy="-100000" algn="bl" rotWithShape="0"/>
                </a:effectLst>
                <a:cs typeface="B Titr" pitchFamily="2" charset="-78"/>
              </a:rPr>
            </a:br>
            <a:r>
              <a:rPr lang="en-US" sz="2200" dirty="0" smtClean="0">
                <a:effectLst>
                  <a:outerShdw blurRad="38100" dist="38100" dir="2700000" algn="tl">
                    <a:srgbClr val="000000">
                      <a:alpha val="43137"/>
                    </a:srgbClr>
                  </a:outerShdw>
                  <a:reflection blurRad="6350" stA="55000" endA="300" endPos="45500" dir="5400000" sy="-100000" algn="bl" rotWithShape="0"/>
                </a:effectLst>
                <a:cs typeface="+mn-cs"/>
              </a:rPr>
              <a:t>English For Student of Accounting </a:t>
            </a:r>
            <a:r>
              <a:rPr lang="fa-IR" sz="2200" dirty="0">
                <a:effectLst>
                  <a:outerShdw blurRad="38100" dist="38100" dir="2700000" algn="tl">
                    <a:srgbClr val="000000">
                      <a:alpha val="43137"/>
                    </a:srgbClr>
                  </a:outerShdw>
                </a:effectLst>
                <a:cs typeface="B Titr" pitchFamily="2" charset="-78"/>
              </a:rPr>
              <a:t/>
            </a:r>
            <a:br>
              <a:rPr lang="fa-IR" sz="2200" dirty="0">
                <a:effectLst>
                  <a:outerShdw blurRad="38100" dist="38100" dir="2700000" algn="tl">
                    <a:srgbClr val="000000">
                      <a:alpha val="43137"/>
                    </a:srgbClr>
                  </a:outerShdw>
                </a:effectLst>
                <a:cs typeface="B Titr" pitchFamily="2" charset="-78"/>
              </a:rPr>
            </a:br>
            <a:r>
              <a:rPr lang="fa-IR" sz="2200" dirty="0" smtClean="0">
                <a:effectLst>
                  <a:outerShdw blurRad="38100" dist="38100" dir="2700000" algn="tl">
                    <a:srgbClr val="000000">
                      <a:alpha val="43137"/>
                    </a:srgbClr>
                  </a:outerShdw>
                </a:effectLst>
                <a:cs typeface="B Titr" pitchFamily="2" charset="-78"/>
              </a:rPr>
              <a:t/>
            </a:r>
            <a:br>
              <a:rPr lang="fa-IR" sz="2200" dirty="0" smtClean="0">
                <a:effectLst>
                  <a:outerShdw blurRad="38100" dist="38100" dir="2700000" algn="tl">
                    <a:srgbClr val="000000">
                      <a:alpha val="43137"/>
                    </a:srgbClr>
                  </a:outerShdw>
                </a:effectLst>
                <a:cs typeface="B Titr" pitchFamily="2" charset="-78"/>
              </a:rPr>
            </a:br>
            <a:r>
              <a:rPr lang="fa-IR" sz="2200" dirty="0" smtClean="0">
                <a:effectLst>
                  <a:outerShdw blurRad="38100" dist="38100" dir="2700000" algn="tl">
                    <a:srgbClr val="000000">
                      <a:alpha val="43137"/>
                    </a:srgbClr>
                  </a:outerShdw>
                </a:effectLst>
                <a:cs typeface="B Titr" pitchFamily="2" charset="-78"/>
              </a:rPr>
              <a:t>زبان تخصصی حسابداری (2)</a:t>
            </a:r>
            <a:br>
              <a:rPr lang="fa-IR" sz="2200" dirty="0" smtClean="0">
                <a:effectLst>
                  <a:outerShdw blurRad="38100" dist="38100" dir="2700000" algn="tl">
                    <a:srgbClr val="000000">
                      <a:alpha val="43137"/>
                    </a:srgbClr>
                  </a:outerShdw>
                </a:effectLst>
                <a:cs typeface="B Titr" pitchFamily="2" charset="-78"/>
              </a:rPr>
            </a:br>
            <a:r>
              <a:rPr lang="fa-IR" sz="2200" dirty="0" smtClean="0">
                <a:effectLst>
                  <a:outerShdw blurRad="38100" dist="38100" dir="2700000" algn="tl">
                    <a:srgbClr val="000000">
                      <a:alpha val="43137"/>
                    </a:srgbClr>
                  </a:outerShdw>
                </a:effectLst>
                <a:cs typeface="B Titr" pitchFamily="2" charset="-78"/>
              </a:rPr>
              <a:t/>
            </a:r>
            <a:br>
              <a:rPr lang="fa-IR" sz="2200" dirty="0" smtClean="0">
                <a:effectLst>
                  <a:outerShdw blurRad="38100" dist="38100" dir="2700000" algn="tl">
                    <a:srgbClr val="000000">
                      <a:alpha val="43137"/>
                    </a:srgbClr>
                  </a:outerShdw>
                </a:effectLst>
                <a:cs typeface="B Titr" pitchFamily="2" charset="-78"/>
              </a:rPr>
            </a:br>
            <a:r>
              <a:rPr lang="fa-IR" sz="2200" dirty="0" smtClean="0">
                <a:cs typeface="B Titr" pitchFamily="2" charset="-78"/>
              </a:rPr>
              <a:t>استاد : ویسی </a:t>
            </a:r>
            <a:br>
              <a:rPr lang="fa-IR" sz="2200" dirty="0" smtClean="0">
                <a:cs typeface="B Titr" pitchFamily="2" charset="-78"/>
              </a:rPr>
            </a:br>
            <a:r>
              <a:rPr lang="fa-IR" sz="2200" dirty="0">
                <a:cs typeface="B Titr" pitchFamily="2" charset="-78"/>
              </a:rPr>
              <a:t/>
            </a:r>
            <a:br>
              <a:rPr lang="fa-IR" sz="2200" dirty="0">
                <a:cs typeface="B Titr" pitchFamily="2" charset="-78"/>
              </a:rPr>
            </a:br>
            <a:r>
              <a:rPr lang="fa-IR" sz="2200" dirty="0" smtClean="0">
                <a:cs typeface="B Titr" pitchFamily="2" charset="-78"/>
              </a:rPr>
              <a:t>(جلسه دوم)</a:t>
            </a:r>
            <a:r>
              <a:rPr lang="fa-IR" sz="2200" dirty="0">
                <a:cs typeface="B Titr" pitchFamily="2" charset="-78"/>
              </a:rPr>
              <a:t/>
            </a:r>
            <a:br>
              <a:rPr lang="fa-IR" sz="2200" dirty="0">
                <a:cs typeface="B Titr" pitchFamily="2" charset="-78"/>
              </a:rPr>
            </a:br>
            <a:r>
              <a:rPr lang="fa-IR" sz="2200" dirty="0">
                <a:cs typeface="B Titr" pitchFamily="2" charset="-78"/>
              </a:rPr>
              <a:t/>
            </a:r>
            <a:br>
              <a:rPr lang="fa-IR" sz="2200" dirty="0">
                <a:cs typeface="B Titr" pitchFamily="2" charset="-78"/>
              </a:rPr>
            </a:br>
            <a:r>
              <a:rPr lang="fa-IR" sz="2200" dirty="0">
                <a:cs typeface="B Titr" pitchFamily="2" charset="-78"/>
              </a:rPr>
              <a:t> </a:t>
            </a:r>
            <a:br>
              <a:rPr lang="fa-IR" sz="2200" dirty="0">
                <a:cs typeface="B Titr" pitchFamily="2" charset="-78"/>
              </a:rPr>
            </a:br>
            <a:r>
              <a:rPr lang="fa-IR" sz="2200" dirty="0">
                <a:cs typeface="B Titr" pitchFamily="2" charset="-78"/>
              </a:rPr>
              <a:t/>
            </a:r>
            <a:br>
              <a:rPr lang="fa-IR" sz="2200" dirty="0">
                <a:cs typeface="B Titr" pitchFamily="2" charset="-78"/>
              </a:rPr>
            </a:br>
            <a:r>
              <a:rPr lang="en-US" sz="2200" dirty="0">
                <a:cs typeface="B Titr" pitchFamily="2" charset="-78"/>
              </a:rPr>
              <a:t/>
            </a:r>
            <a:br>
              <a:rPr lang="en-US" sz="2200" dirty="0">
                <a:cs typeface="B Titr" pitchFamily="2" charset="-78"/>
              </a:rPr>
            </a:br>
            <a:r>
              <a:rPr lang="en-US" sz="2200" dirty="0">
                <a:cs typeface="B Titr" pitchFamily="2" charset="-78"/>
              </a:rPr>
              <a:t/>
            </a:r>
            <a:br>
              <a:rPr lang="en-US" sz="2200" dirty="0">
                <a:cs typeface="B Titr" pitchFamily="2" charset="-78"/>
              </a:rPr>
            </a:br>
            <a:endParaRPr lang="fa-IR" sz="2200" dirty="0">
              <a:solidFill>
                <a:schemeClr val="accent5">
                  <a:lumMod val="75000"/>
                </a:schemeClr>
              </a:solidFill>
              <a:cs typeface="B Titr" pitchFamily="2" charset="-78"/>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2895600" cy="236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128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pPr>
              <a:defRPr/>
            </a:pPr>
            <a:fld id="{9125F3BF-D623-4509-BE0C-830B860F17C7}" type="slidenum">
              <a:rPr lang="en-US" smtClean="0"/>
              <a:pPr>
                <a:defRPr/>
              </a:pPr>
              <a:t>3</a:t>
            </a:fld>
            <a:endParaRPr lang="en-US" dirty="0"/>
          </a:p>
        </p:txBody>
      </p:sp>
      <p:sp>
        <p:nvSpPr>
          <p:cNvPr id="2" name="Title 1"/>
          <p:cNvSpPr>
            <a:spLocks noGrp="1"/>
          </p:cNvSpPr>
          <p:nvPr>
            <p:ph type="title" idx="4294967295"/>
          </p:nvPr>
        </p:nvSpPr>
        <p:spPr>
          <a:xfrm>
            <a:off x="3733800" y="762000"/>
            <a:ext cx="4267200" cy="838200"/>
          </a:xfr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1003">
            <a:schemeClr val="lt1"/>
          </a:fillRef>
          <a:effectRef idx="2">
            <a:schemeClr val="accent5"/>
          </a:effectRef>
          <a:fontRef idx="minor">
            <a:schemeClr val="lt1"/>
          </a:fontRef>
        </p:style>
        <p:txBody>
          <a:bodyPr>
            <a:normAutofit/>
          </a:bodyPr>
          <a:lstStyle/>
          <a:p>
            <a:pPr>
              <a:lnSpc>
                <a:spcPct val="115000"/>
              </a:lnSpc>
              <a:spcAft>
                <a:spcPts val="1000"/>
              </a:spcAft>
            </a:pPr>
            <a:r>
              <a:rPr lang="en-US" sz="3200" b="1" dirty="0">
                <a:solidFill>
                  <a:srgbClr val="000000"/>
                </a:solidFill>
                <a:latin typeface="Times New Roman"/>
                <a:ea typeface="Calibri"/>
                <a:cs typeface="Arial"/>
              </a:rPr>
              <a:t>stockholder's equity</a:t>
            </a:r>
            <a:endParaRPr lang="en-US" sz="2400" dirty="0">
              <a:latin typeface="Calibri"/>
              <a:ea typeface="Calibri"/>
              <a:cs typeface="Arial"/>
            </a:endParaRPr>
          </a:p>
        </p:txBody>
      </p:sp>
      <p:sp>
        <p:nvSpPr>
          <p:cNvPr id="3" name="Content Placeholder 2"/>
          <p:cNvSpPr>
            <a:spLocks noGrp="1"/>
          </p:cNvSpPr>
          <p:nvPr>
            <p:ph idx="4294967295"/>
          </p:nvPr>
        </p:nvSpPr>
        <p:spPr>
          <a:xfrm>
            <a:off x="762000" y="1828800"/>
            <a:ext cx="10521287" cy="3886200"/>
          </a:xfrm>
          <a:solidFill>
            <a:schemeClr val="accent1">
              <a:lumMod val="20000"/>
              <a:lumOff val="80000"/>
            </a:schemeClr>
          </a:solidFill>
          <a:scene3d>
            <a:camera prst="orthographicFront"/>
            <a:lightRig rig="threePt" dir="t"/>
          </a:scene3d>
          <a:sp3d>
            <a:bevelT/>
          </a:sp3d>
        </p:spPr>
        <p:txBody>
          <a:bodyPr>
            <a:normAutofit/>
          </a:bodyPr>
          <a:lstStyle/>
          <a:p>
            <a:pPr>
              <a:lnSpc>
                <a:spcPct val="150000"/>
              </a:lnSpc>
              <a:spcAft>
                <a:spcPts val="1000"/>
              </a:spcAft>
            </a:pPr>
            <a:r>
              <a:rPr lang="en-US" dirty="0" smtClean="0">
                <a:solidFill>
                  <a:srgbClr val="000000"/>
                </a:solidFill>
                <a:latin typeface="Times New Roman"/>
                <a:ea typeface="Calibri"/>
                <a:cs typeface="Arial"/>
              </a:rPr>
              <a:t>the </a:t>
            </a:r>
            <a:r>
              <a:rPr lang="en-US" dirty="0" smtClean="0">
                <a:solidFill>
                  <a:srgbClr val="FF0000"/>
                </a:solidFill>
                <a:latin typeface="Times New Roman"/>
                <a:ea typeface="Calibri"/>
                <a:cs typeface="Arial"/>
              </a:rPr>
              <a:t>stockholder's equity </a:t>
            </a:r>
            <a:r>
              <a:rPr lang="en-US" dirty="0" smtClean="0">
                <a:solidFill>
                  <a:srgbClr val="000000"/>
                </a:solidFill>
                <a:latin typeface="Times New Roman"/>
                <a:ea typeface="Calibri"/>
                <a:cs typeface="Arial"/>
              </a:rPr>
              <a:t>section of the </a:t>
            </a:r>
            <a:r>
              <a:rPr lang="en-US" dirty="0" smtClean="0">
                <a:solidFill>
                  <a:srgbClr val="FF0000"/>
                </a:solidFill>
                <a:latin typeface="Times New Roman"/>
                <a:ea typeface="Calibri"/>
                <a:cs typeface="Arial"/>
              </a:rPr>
              <a:t>balance sheet </a:t>
            </a:r>
            <a:r>
              <a:rPr lang="en-US" dirty="0" smtClean="0">
                <a:solidFill>
                  <a:srgbClr val="000000"/>
                </a:solidFill>
                <a:latin typeface="Times New Roman"/>
                <a:ea typeface="Calibri"/>
                <a:cs typeface="Arial"/>
              </a:rPr>
              <a:t>consist of </a:t>
            </a:r>
            <a:r>
              <a:rPr lang="en-US" dirty="0" smtClean="0">
                <a:solidFill>
                  <a:srgbClr val="FF0000"/>
                </a:solidFill>
                <a:latin typeface="Times New Roman"/>
                <a:ea typeface="Calibri"/>
                <a:cs typeface="Arial"/>
              </a:rPr>
              <a:t>capital stock</a:t>
            </a:r>
            <a:r>
              <a:rPr lang="en-US" dirty="0" smtClean="0">
                <a:solidFill>
                  <a:srgbClr val="000000"/>
                </a:solidFill>
                <a:latin typeface="Times New Roman"/>
                <a:ea typeface="Calibri"/>
                <a:cs typeface="Arial"/>
              </a:rPr>
              <a:t>, </a:t>
            </a:r>
            <a:r>
              <a:rPr lang="en-US" dirty="0" smtClean="0">
                <a:solidFill>
                  <a:srgbClr val="FF0000"/>
                </a:solidFill>
                <a:latin typeface="Times New Roman"/>
                <a:ea typeface="Calibri"/>
                <a:cs typeface="Arial"/>
              </a:rPr>
              <a:t>paid-in capital</a:t>
            </a:r>
            <a:r>
              <a:rPr lang="en-US" dirty="0" smtClean="0">
                <a:solidFill>
                  <a:srgbClr val="000000"/>
                </a:solidFill>
                <a:latin typeface="Times New Roman"/>
                <a:ea typeface="Calibri"/>
                <a:cs typeface="Arial"/>
              </a:rPr>
              <a:t>, </a:t>
            </a:r>
            <a:r>
              <a:rPr lang="en-US" dirty="0" smtClean="0">
                <a:solidFill>
                  <a:srgbClr val="FF0000"/>
                </a:solidFill>
                <a:latin typeface="Times New Roman"/>
                <a:ea typeface="Calibri"/>
                <a:cs typeface="Arial"/>
              </a:rPr>
              <a:t>retained earning</a:t>
            </a:r>
            <a:r>
              <a:rPr lang="en-US" dirty="0" smtClean="0">
                <a:solidFill>
                  <a:srgbClr val="000000"/>
                </a:solidFill>
                <a:latin typeface="Times New Roman"/>
                <a:ea typeface="Calibri"/>
                <a:cs typeface="Arial"/>
              </a:rPr>
              <a:t>, and </a:t>
            </a:r>
            <a:r>
              <a:rPr lang="en-US" dirty="0" smtClean="0">
                <a:solidFill>
                  <a:srgbClr val="FF0000"/>
                </a:solidFill>
                <a:latin typeface="Times New Roman"/>
                <a:ea typeface="Calibri"/>
                <a:cs typeface="Arial"/>
              </a:rPr>
              <a:t>total stockholder's equity</a:t>
            </a:r>
            <a:r>
              <a:rPr lang="en-US" dirty="0" smtClean="0">
                <a:solidFill>
                  <a:srgbClr val="000000"/>
                </a:solidFill>
                <a:latin typeface="Times New Roman"/>
                <a:ea typeface="Calibri"/>
                <a:cs typeface="Arial"/>
              </a:rPr>
              <a:t>.</a:t>
            </a:r>
          </a:p>
          <a:p>
            <a:pPr>
              <a:lnSpc>
                <a:spcPct val="150000"/>
              </a:lnSpc>
              <a:spcAft>
                <a:spcPts val="1000"/>
              </a:spcAft>
            </a:pPr>
            <a:r>
              <a:rPr lang="en-US" b="1" dirty="0">
                <a:solidFill>
                  <a:srgbClr val="000000"/>
                </a:solidFill>
                <a:latin typeface="Times New Roman"/>
                <a:ea typeface="Calibri"/>
              </a:rPr>
              <a:t>capital stock. </a:t>
            </a:r>
            <a:r>
              <a:rPr lang="en-US" dirty="0">
                <a:solidFill>
                  <a:srgbClr val="000000"/>
                </a:solidFill>
                <a:latin typeface="Times New Roman"/>
                <a:ea typeface="Calibri"/>
              </a:rPr>
              <a:t>this section shows the par value of the </a:t>
            </a:r>
            <a:r>
              <a:rPr lang="en-US" dirty="0">
                <a:solidFill>
                  <a:srgbClr val="FF0000"/>
                </a:solidFill>
                <a:latin typeface="Times New Roman"/>
                <a:ea typeface="Calibri"/>
              </a:rPr>
              <a:t>stock issued</a:t>
            </a:r>
            <a:r>
              <a:rPr lang="en-US" dirty="0">
                <a:solidFill>
                  <a:srgbClr val="000000"/>
                </a:solidFill>
                <a:latin typeface="Times New Roman"/>
                <a:ea typeface="Calibri"/>
              </a:rPr>
              <a:t>. preferred stock is listed before common stock because of its preference in </a:t>
            </a:r>
            <a:r>
              <a:rPr lang="en-US" dirty="0">
                <a:solidFill>
                  <a:srgbClr val="FF0000"/>
                </a:solidFill>
                <a:latin typeface="Times New Roman"/>
                <a:ea typeface="Calibri"/>
              </a:rPr>
              <a:t>liquidation</a:t>
            </a:r>
            <a:r>
              <a:rPr lang="en-US" dirty="0">
                <a:solidFill>
                  <a:srgbClr val="000000"/>
                </a:solidFill>
                <a:latin typeface="Times New Roman"/>
                <a:ea typeface="Calibri"/>
              </a:rPr>
              <a:t/>
            </a:r>
            <a:br>
              <a:rPr lang="en-US" dirty="0">
                <a:solidFill>
                  <a:srgbClr val="000000"/>
                </a:solidFill>
                <a:latin typeface="Times New Roman"/>
                <a:ea typeface="Calibri"/>
              </a:rPr>
            </a:br>
            <a:r>
              <a:rPr lang="en-US" b="1" dirty="0">
                <a:solidFill>
                  <a:srgbClr val="000000"/>
                </a:solidFill>
                <a:latin typeface="Times New Roman"/>
                <a:ea typeface="Calibri"/>
              </a:rPr>
              <a:t>paid-in capital. </a:t>
            </a:r>
            <a:r>
              <a:rPr lang="en-US" dirty="0">
                <a:solidFill>
                  <a:srgbClr val="000000"/>
                </a:solidFill>
                <a:latin typeface="Times New Roman"/>
                <a:ea typeface="Calibri"/>
              </a:rPr>
              <a:t>this section shows the amount received over the par values of the stock issued </a:t>
            </a:r>
            <a:endParaRPr lang="en-US" dirty="0" smtClean="0">
              <a:solidFill>
                <a:srgbClr val="000000"/>
              </a:solidFill>
              <a:latin typeface="Times New Roman"/>
              <a:ea typeface="Calibri"/>
              <a:cs typeface="Arial"/>
            </a:endParaRPr>
          </a:p>
          <a:p>
            <a:pPr>
              <a:lnSpc>
                <a:spcPct val="115000"/>
              </a:lnSpc>
              <a:spcAft>
                <a:spcPts val="1000"/>
              </a:spcAft>
            </a:pPr>
            <a:endParaRPr lang="en-US" sz="1800" dirty="0">
              <a:latin typeface="Calibri"/>
              <a:ea typeface="Calibri"/>
              <a:cs typeface="Arial"/>
            </a:endParaRP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06000" y="46482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95166" fill="hold"/>
                                        <p:tgtEl>
                                          <p:spTgt spid="6"/>
                                        </p:tgtEl>
                                      </p:cBhvr>
                                    </p:cmd>
                                  </p:childTnLst>
                                </p:cTn>
                              </p:par>
                            </p:childTnLst>
                          </p:cTn>
                        </p:par>
                      </p:childTnLst>
                    </p:cTn>
                  </p:par>
                </p:childTnLst>
              </p:cTn>
              <p:nextCondLst>
                <p:cond evt="onClick" delay="0">
                  <p:tgtEl>
                    <p:spTgt spid="6"/>
                  </p:tgtEl>
                </p:cond>
              </p:nextCondLst>
            </p:seq>
            <p:audio>
              <p:cMediaNode vol="80000">
                <p:cTn id="15" fill="hold" display="0">
                  <p:stCondLst>
                    <p:cond delay="indefinite"/>
                  </p:stCondLst>
                  <p:endCondLst>
                    <p:cond evt="onStopAudio" delay="0">
                      <p:tgtEl>
                        <p:sldTgt/>
                      </p:tgtEl>
                    </p:cond>
                  </p:endCondLst>
                </p:cTn>
                <p:tgtEl>
                  <p:spTgt spid="6"/>
                </p:tgtEl>
              </p:cMediaNode>
            </p:audio>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pPr>
              <a:defRPr/>
            </a:pPr>
            <a:fld id="{9125F3BF-D623-4509-BE0C-830B860F17C7}" type="slidenum">
              <a:rPr lang="en-US" smtClean="0"/>
              <a:pPr>
                <a:defRPr/>
              </a:pPr>
              <a:t>4</a:t>
            </a:fld>
            <a:endParaRPr lang="en-US" dirty="0"/>
          </a:p>
        </p:txBody>
      </p:sp>
      <p:sp>
        <p:nvSpPr>
          <p:cNvPr id="3" name="Content Placeholder 2"/>
          <p:cNvSpPr>
            <a:spLocks noGrp="1"/>
          </p:cNvSpPr>
          <p:nvPr>
            <p:ph idx="4294967295"/>
          </p:nvPr>
        </p:nvSpPr>
        <p:spPr>
          <a:xfrm>
            <a:off x="838200" y="1905000"/>
            <a:ext cx="10521287" cy="3962400"/>
          </a:xfrm>
          <a:solidFill>
            <a:schemeClr val="accent1">
              <a:lumMod val="20000"/>
              <a:lumOff val="80000"/>
            </a:schemeClr>
          </a:solidFill>
          <a:scene3d>
            <a:camera prst="orthographicFront"/>
            <a:lightRig rig="threePt" dir="t"/>
          </a:scene3d>
          <a:sp3d>
            <a:bevelT/>
          </a:sp3d>
        </p:spPr>
        <p:txBody>
          <a:bodyPr>
            <a:normAutofit/>
          </a:bodyPr>
          <a:lstStyle/>
          <a:p>
            <a:pPr algn="r" rtl="1">
              <a:lnSpc>
                <a:spcPct val="115000"/>
              </a:lnSpc>
              <a:spcAft>
                <a:spcPts val="1000"/>
              </a:spcAft>
            </a:pPr>
            <a:r>
              <a:rPr lang="fa-IR" dirty="0">
                <a:solidFill>
                  <a:srgbClr val="000000"/>
                </a:solidFill>
                <a:latin typeface="Tahoma"/>
                <a:ea typeface="Calibri"/>
                <a:cs typeface="B Zar"/>
              </a:rPr>
              <a:t>بخش </a:t>
            </a:r>
            <a:r>
              <a:rPr lang="fa-IR" dirty="0">
                <a:solidFill>
                  <a:srgbClr val="FF0000"/>
                </a:solidFill>
                <a:latin typeface="Tahoma"/>
                <a:ea typeface="Calibri"/>
                <a:cs typeface="B Zar"/>
              </a:rPr>
              <a:t>حقوق صاحبان سها</a:t>
            </a:r>
            <a:r>
              <a:rPr lang="fa-IR" dirty="0">
                <a:solidFill>
                  <a:srgbClr val="000000"/>
                </a:solidFill>
                <a:latin typeface="Tahoma"/>
                <a:ea typeface="Calibri"/>
                <a:cs typeface="B Zar"/>
              </a:rPr>
              <a:t>م </a:t>
            </a:r>
            <a:r>
              <a:rPr lang="fa-IR" dirty="0">
                <a:solidFill>
                  <a:srgbClr val="FF0000"/>
                </a:solidFill>
                <a:latin typeface="Tahoma"/>
                <a:ea typeface="Calibri"/>
                <a:cs typeface="B Zar"/>
              </a:rPr>
              <a:t>ترازنامه</a:t>
            </a:r>
            <a:r>
              <a:rPr lang="fa-IR" dirty="0">
                <a:solidFill>
                  <a:srgbClr val="000000"/>
                </a:solidFill>
                <a:latin typeface="Tahoma"/>
                <a:ea typeface="Calibri"/>
                <a:cs typeface="B Zar"/>
              </a:rPr>
              <a:t> متشکل </a:t>
            </a:r>
            <a:r>
              <a:rPr lang="fa-IR" dirty="0" smtClean="0">
                <a:solidFill>
                  <a:srgbClr val="000000"/>
                </a:solidFill>
                <a:latin typeface="Tahoma"/>
                <a:ea typeface="Calibri"/>
                <a:cs typeface="B Zar"/>
              </a:rPr>
              <a:t>از </a:t>
            </a:r>
            <a:r>
              <a:rPr lang="fa-IR" dirty="0" smtClean="0">
                <a:solidFill>
                  <a:srgbClr val="FF0000"/>
                </a:solidFill>
                <a:latin typeface="Tahoma"/>
                <a:ea typeface="Calibri"/>
                <a:cs typeface="B Zar"/>
              </a:rPr>
              <a:t>سهام </a:t>
            </a:r>
            <a:r>
              <a:rPr lang="fa-IR" dirty="0">
                <a:solidFill>
                  <a:srgbClr val="FF0000"/>
                </a:solidFill>
                <a:latin typeface="Tahoma"/>
                <a:ea typeface="Calibri"/>
                <a:cs typeface="B Zar"/>
              </a:rPr>
              <a:t>سرمایه</a:t>
            </a:r>
            <a:r>
              <a:rPr lang="fa-IR" dirty="0">
                <a:solidFill>
                  <a:srgbClr val="000000"/>
                </a:solidFill>
                <a:latin typeface="Tahoma"/>
                <a:ea typeface="Calibri"/>
                <a:cs typeface="B Zar"/>
              </a:rPr>
              <a:t>، </a:t>
            </a:r>
            <a:r>
              <a:rPr lang="fa-IR" dirty="0">
                <a:solidFill>
                  <a:srgbClr val="FF0000"/>
                </a:solidFill>
                <a:latin typeface="Tahoma"/>
                <a:ea typeface="Calibri"/>
                <a:cs typeface="B Zar"/>
              </a:rPr>
              <a:t>سرمایه ی پرداخت شده</a:t>
            </a:r>
            <a:r>
              <a:rPr lang="fa-IR" dirty="0">
                <a:solidFill>
                  <a:srgbClr val="000000"/>
                </a:solidFill>
                <a:latin typeface="Tahoma"/>
                <a:ea typeface="Calibri"/>
                <a:cs typeface="B Zar"/>
              </a:rPr>
              <a:t>، </a:t>
            </a:r>
            <a:r>
              <a:rPr lang="fa-IR" dirty="0">
                <a:solidFill>
                  <a:srgbClr val="FF0000"/>
                </a:solidFill>
                <a:latin typeface="Tahoma"/>
                <a:ea typeface="Calibri"/>
                <a:cs typeface="B Zar"/>
              </a:rPr>
              <a:t>سود انباشته</a:t>
            </a:r>
            <a:r>
              <a:rPr lang="fa-IR" sz="7200" dirty="0">
                <a:solidFill>
                  <a:srgbClr val="FF0000"/>
                </a:solidFill>
                <a:latin typeface="Times New Roman"/>
                <a:ea typeface="Calibri"/>
                <a:cs typeface="B Zar"/>
              </a:rPr>
              <a:t> </a:t>
            </a:r>
            <a:r>
              <a:rPr lang="fa-IR" dirty="0">
                <a:solidFill>
                  <a:srgbClr val="FF0000"/>
                </a:solidFill>
                <a:latin typeface="Tahoma"/>
                <a:ea typeface="Calibri"/>
                <a:cs typeface="B Zar"/>
              </a:rPr>
              <a:t>وکل حقوق صاحبان سهام </a:t>
            </a:r>
            <a:r>
              <a:rPr lang="fa-IR" dirty="0">
                <a:solidFill>
                  <a:srgbClr val="000000"/>
                </a:solidFill>
                <a:latin typeface="Tahoma"/>
                <a:ea typeface="Calibri"/>
                <a:cs typeface="B Zar"/>
              </a:rPr>
              <a:t>می </a:t>
            </a:r>
            <a:r>
              <a:rPr lang="fa-IR" dirty="0" smtClean="0">
                <a:solidFill>
                  <a:srgbClr val="000000"/>
                </a:solidFill>
                <a:latin typeface="Tahoma"/>
                <a:ea typeface="Calibri"/>
                <a:cs typeface="B Zar"/>
              </a:rPr>
              <a:t>باشد.</a:t>
            </a:r>
          </a:p>
          <a:p>
            <a:pPr algn="just" rtl="1">
              <a:lnSpc>
                <a:spcPct val="115000"/>
              </a:lnSpc>
              <a:spcAft>
                <a:spcPts val="1000"/>
              </a:spcAft>
            </a:pPr>
            <a:r>
              <a:rPr lang="fa-IR" b="1" dirty="0">
                <a:solidFill>
                  <a:srgbClr val="000000"/>
                </a:solidFill>
                <a:latin typeface="Tahoma"/>
                <a:ea typeface="Calibri"/>
                <a:cs typeface="B Zar"/>
              </a:rPr>
              <a:t>سهام سرمایه</a:t>
            </a:r>
            <a:r>
              <a:rPr lang="en-US" b="1" dirty="0">
                <a:solidFill>
                  <a:srgbClr val="000000"/>
                </a:solidFill>
                <a:latin typeface="Tahoma"/>
                <a:ea typeface="Calibri"/>
                <a:cs typeface="B Zar"/>
              </a:rPr>
              <a:t> </a:t>
            </a:r>
            <a:r>
              <a:rPr lang="en-US" dirty="0">
                <a:solidFill>
                  <a:srgbClr val="000000"/>
                </a:solidFill>
                <a:latin typeface="Tahoma"/>
                <a:ea typeface="Calibri"/>
                <a:cs typeface="B Zar"/>
              </a:rPr>
              <a:t>. </a:t>
            </a:r>
            <a:r>
              <a:rPr lang="fa-IR" dirty="0">
                <a:solidFill>
                  <a:srgbClr val="000000"/>
                </a:solidFill>
                <a:latin typeface="Tahoma"/>
                <a:ea typeface="Calibri"/>
                <a:cs typeface="B Zar"/>
              </a:rPr>
              <a:t>این بخش مبلغ اسمی </a:t>
            </a:r>
            <a:r>
              <a:rPr lang="fa-IR" dirty="0">
                <a:solidFill>
                  <a:srgbClr val="FF0000"/>
                </a:solidFill>
                <a:latin typeface="Tahoma"/>
                <a:ea typeface="Calibri"/>
                <a:cs typeface="B Zar"/>
              </a:rPr>
              <a:t>سهام صادرشده </a:t>
            </a:r>
            <a:r>
              <a:rPr lang="fa-IR" dirty="0">
                <a:solidFill>
                  <a:srgbClr val="000000"/>
                </a:solidFill>
                <a:latin typeface="Tahoma"/>
                <a:ea typeface="Calibri"/>
                <a:cs typeface="B Zar"/>
              </a:rPr>
              <a:t>را نشان می دهد. سهام ممتازبه دلیل ارجحیّت آن</a:t>
            </a:r>
            <a:r>
              <a:rPr lang="en-US" dirty="0">
                <a:solidFill>
                  <a:srgbClr val="000000"/>
                </a:solidFill>
                <a:latin typeface="Tahoma"/>
                <a:ea typeface="Calibri"/>
                <a:cs typeface="B Zar"/>
              </a:rPr>
              <a:t/>
            </a:r>
            <a:br>
              <a:rPr lang="en-US" dirty="0">
                <a:solidFill>
                  <a:srgbClr val="000000"/>
                </a:solidFill>
                <a:latin typeface="Tahoma"/>
                <a:ea typeface="Calibri"/>
                <a:cs typeface="B Zar"/>
              </a:rPr>
            </a:br>
            <a:r>
              <a:rPr lang="fa-IR" dirty="0" smtClean="0">
                <a:solidFill>
                  <a:srgbClr val="000000"/>
                </a:solidFill>
                <a:latin typeface="Tahoma"/>
                <a:ea typeface="Calibri"/>
                <a:cs typeface="B Zar"/>
              </a:rPr>
              <a:t>در </a:t>
            </a:r>
            <a:r>
              <a:rPr lang="fa-IR" dirty="0" smtClean="0">
                <a:solidFill>
                  <a:srgbClr val="FF0000"/>
                </a:solidFill>
                <a:latin typeface="Tahoma"/>
                <a:ea typeface="Calibri"/>
                <a:cs typeface="B Zar"/>
              </a:rPr>
              <a:t>نقد شدن</a:t>
            </a:r>
            <a:r>
              <a:rPr lang="fa-IR" dirty="0" smtClean="0">
                <a:solidFill>
                  <a:srgbClr val="000000"/>
                </a:solidFill>
                <a:latin typeface="Tahoma"/>
                <a:ea typeface="Calibri"/>
                <a:cs typeface="B Zar"/>
              </a:rPr>
              <a:t>، </a:t>
            </a:r>
            <a:r>
              <a:rPr lang="fa-IR" dirty="0">
                <a:solidFill>
                  <a:srgbClr val="000000"/>
                </a:solidFill>
                <a:latin typeface="Tahoma"/>
                <a:ea typeface="Calibri"/>
                <a:cs typeface="B Zar"/>
              </a:rPr>
              <a:t>قبل ازسهام عادی نوشته می شوند.</a:t>
            </a:r>
            <a:endParaRPr lang="en-US" dirty="0">
              <a:solidFill>
                <a:srgbClr val="000000"/>
              </a:solidFill>
              <a:latin typeface="Tahoma"/>
              <a:ea typeface="Calibri"/>
              <a:cs typeface="B Zar"/>
            </a:endParaRPr>
          </a:p>
          <a:p>
            <a:pPr algn="just" rtl="1">
              <a:lnSpc>
                <a:spcPct val="115000"/>
              </a:lnSpc>
              <a:spcAft>
                <a:spcPts val="1000"/>
              </a:spcAft>
            </a:pPr>
            <a:r>
              <a:rPr lang="fa-IR" b="1" dirty="0">
                <a:solidFill>
                  <a:srgbClr val="000000"/>
                </a:solidFill>
                <a:latin typeface="Tahoma"/>
                <a:ea typeface="Calibri"/>
                <a:cs typeface="B Zar"/>
              </a:rPr>
              <a:t>سرمایه ی پرداخت شده</a:t>
            </a:r>
            <a:r>
              <a:rPr lang="en-US" b="1" dirty="0">
                <a:solidFill>
                  <a:srgbClr val="000000"/>
                </a:solidFill>
                <a:latin typeface="Tahoma"/>
                <a:ea typeface="Calibri"/>
                <a:cs typeface="B Zar"/>
              </a:rPr>
              <a:t>. </a:t>
            </a:r>
            <a:r>
              <a:rPr lang="fa-IR" dirty="0">
                <a:solidFill>
                  <a:srgbClr val="000000"/>
                </a:solidFill>
                <a:latin typeface="Tahoma"/>
                <a:ea typeface="Calibri"/>
                <a:cs typeface="B Zar"/>
              </a:rPr>
              <a:t>این بخش مبلغ دریافت شده نسبت به مبلغ اسمی سهام منتشره را نشان می دهد</a:t>
            </a:r>
            <a:r>
              <a:rPr lang="fa-IR" dirty="0">
                <a:solidFill>
                  <a:srgbClr val="000000"/>
                </a:solidFill>
                <a:latin typeface="Tahoma"/>
                <a:ea typeface="Calibri"/>
                <a:cs typeface="B Zar" pitchFamily="2" charset="-78"/>
              </a:rPr>
              <a:t>.</a:t>
            </a:r>
            <a:endParaRPr lang="en-US" sz="1800" dirty="0">
              <a:latin typeface="Calibri"/>
              <a:ea typeface="Calibri"/>
              <a:cs typeface="B Zar" pitchFamily="2" charset="-78"/>
            </a:endParaRPr>
          </a:p>
          <a:p>
            <a:pPr algn="r" rtl="1">
              <a:lnSpc>
                <a:spcPct val="115000"/>
              </a:lnSpc>
              <a:spcAft>
                <a:spcPts val="1000"/>
              </a:spcAft>
            </a:pPr>
            <a:endParaRPr lang="en-US" sz="1800" dirty="0">
              <a:latin typeface="Calibri"/>
              <a:ea typeface="Calibri"/>
              <a:cs typeface="Arial"/>
            </a:endParaRPr>
          </a:p>
          <a:p>
            <a:pPr marL="0" indent="0" algn="just" rtl="1">
              <a:lnSpc>
                <a:spcPct val="150000"/>
              </a:lnSpc>
              <a:buClr>
                <a:schemeClr val="accent1"/>
              </a:buClr>
              <a:buNone/>
            </a:pPr>
            <a:endParaRPr lang="en-US" sz="2800" dirty="0">
              <a:cs typeface="B Mitra" pitchFamily="2" charset="-78"/>
            </a:endParaRPr>
          </a:p>
        </p:txBody>
      </p:sp>
      <p:sp>
        <p:nvSpPr>
          <p:cNvPr id="6" name="Title 1"/>
          <p:cNvSpPr>
            <a:spLocks noGrp="1"/>
          </p:cNvSpPr>
          <p:nvPr>
            <p:ph type="title" idx="4294967295"/>
          </p:nvPr>
        </p:nvSpPr>
        <p:spPr>
          <a:xfrm>
            <a:off x="4495800" y="838200"/>
            <a:ext cx="2913000" cy="838200"/>
          </a:xfr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1003">
            <a:schemeClr val="lt1"/>
          </a:fillRef>
          <a:effectRef idx="2">
            <a:schemeClr val="accent5"/>
          </a:effectRef>
          <a:fontRef idx="minor">
            <a:schemeClr val="lt1"/>
          </a:fontRef>
        </p:style>
        <p:txBody>
          <a:bodyPr>
            <a:normAutofit/>
          </a:bodyPr>
          <a:lstStyle/>
          <a:p>
            <a:r>
              <a:rPr lang="fa-IR" sz="3200" dirty="0" smtClean="0">
                <a:solidFill>
                  <a:schemeClr val="tx1"/>
                </a:solidFill>
                <a:effectLst>
                  <a:outerShdw blurRad="38100" dist="38100" dir="2700000" algn="tl">
                    <a:srgbClr val="000000">
                      <a:alpha val="43137"/>
                    </a:srgbClr>
                  </a:outerShdw>
                </a:effectLst>
                <a:cs typeface="B Zar" pitchFamily="2" charset="-78"/>
              </a:rPr>
              <a:t>حقوق صاحبان سهام</a:t>
            </a:r>
            <a:endParaRPr lang="en-US" sz="3200" dirty="0">
              <a:cs typeface="B Zar" pitchFamily="2" charset="-78"/>
            </a:endParaRPr>
          </a:p>
        </p:txBody>
      </p:sp>
    </p:spTree>
    <p:extLst>
      <p:ext uri="{BB962C8B-B14F-4D97-AF65-F5344CB8AC3E}">
        <p14:creationId xmlns:p14="http://schemas.microsoft.com/office/powerpoint/2010/main" val="4009252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pPr>
              <a:defRPr/>
            </a:pPr>
            <a:fld id="{9125F3BF-D623-4509-BE0C-830B860F17C7}" type="slidenum">
              <a:rPr lang="en-US" smtClean="0"/>
              <a:pPr>
                <a:defRPr/>
              </a:pPr>
              <a:t>5</a:t>
            </a:fld>
            <a:endParaRPr lang="en-US" dirty="0"/>
          </a:p>
        </p:txBody>
      </p:sp>
      <p:sp>
        <p:nvSpPr>
          <p:cNvPr id="3" name="Content Placeholder 2"/>
          <p:cNvSpPr>
            <a:spLocks noGrp="1"/>
          </p:cNvSpPr>
          <p:nvPr>
            <p:ph idx="4294967295"/>
          </p:nvPr>
        </p:nvSpPr>
        <p:spPr>
          <a:xfrm>
            <a:off x="838200" y="1066800"/>
            <a:ext cx="10458000" cy="4114800"/>
          </a:xfrm>
          <a:solidFill>
            <a:schemeClr val="accent6">
              <a:lumMod val="40000"/>
              <a:lumOff val="60000"/>
            </a:schemeClr>
          </a:solidFill>
          <a:scene3d>
            <a:camera prst="orthographicFront"/>
            <a:lightRig rig="threePt" dir="t"/>
          </a:scene3d>
          <a:sp3d>
            <a:bevelT prst="angle"/>
          </a:sp3d>
        </p:spPr>
        <p:txBody>
          <a:bodyPr>
            <a:normAutofit/>
          </a:bodyPr>
          <a:lstStyle/>
          <a:p>
            <a:pPr algn="just">
              <a:lnSpc>
                <a:spcPct val="150000"/>
              </a:lnSpc>
              <a:spcAft>
                <a:spcPts val="1000"/>
              </a:spcAft>
            </a:pPr>
            <a:endParaRPr lang="en-US" b="1" dirty="0" smtClean="0">
              <a:solidFill>
                <a:srgbClr val="000000"/>
              </a:solidFill>
              <a:latin typeface="Times New Roman"/>
              <a:ea typeface="Calibri"/>
            </a:endParaRPr>
          </a:p>
          <a:p>
            <a:pPr>
              <a:lnSpc>
                <a:spcPct val="150000"/>
              </a:lnSpc>
              <a:spcAft>
                <a:spcPts val="1000"/>
              </a:spcAft>
            </a:pPr>
            <a:r>
              <a:rPr lang="en-US" b="1" dirty="0" smtClean="0">
                <a:solidFill>
                  <a:srgbClr val="000000"/>
                </a:solidFill>
                <a:latin typeface="Times New Roman"/>
                <a:ea typeface="Calibri"/>
              </a:rPr>
              <a:t>retained </a:t>
            </a:r>
            <a:r>
              <a:rPr lang="en-US" b="1" dirty="0">
                <a:solidFill>
                  <a:srgbClr val="000000"/>
                </a:solidFill>
                <a:latin typeface="Times New Roman"/>
                <a:ea typeface="Calibri"/>
              </a:rPr>
              <a:t>earning. </a:t>
            </a:r>
            <a:r>
              <a:rPr lang="en-US" dirty="0">
                <a:solidFill>
                  <a:srgbClr val="000000"/>
                </a:solidFill>
                <a:latin typeface="Times New Roman"/>
                <a:ea typeface="Calibri"/>
              </a:rPr>
              <a:t>this represents the </a:t>
            </a:r>
            <a:r>
              <a:rPr lang="en-US" dirty="0">
                <a:solidFill>
                  <a:srgbClr val="FF0000"/>
                </a:solidFill>
                <a:latin typeface="Times New Roman"/>
                <a:ea typeface="Calibri"/>
              </a:rPr>
              <a:t>accumulated earning </a:t>
            </a:r>
            <a:r>
              <a:rPr lang="en-US" dirty="0">
                <a:solidFill>
                  <a:srgbClr val="000000"/>
                </a:solidFill>
                <a:latin typeface="Times New Roman"/>
                <a:ea typeface="Calibri"/>
              </a:rPr>
              <a:t>of the company </a:t>
            </a:r>
            <a:r>
              <a:rPr lang="en-US" dirty="0" smtClean="0">
                <a:solidFill>
                  <a:srgbClr val="000000"/>
                </a:solidFill>
                <a:latin typeface="Times New Roman"/>
                <a:ea typeface="Calibri"/>
              </a:rPr>
              <a:t>since inception </a:t>
            </a:r>
            <a:r>
              <a:rPr lang="en-US" dirty="0">
                <a:solidFill>
                  <a:srgbClr val="000000"/>
                </a:solidFill>
                <a:latin typeface="Times New Roman"/>
                <a:ea typeface="Calibri"/>
              </a:rPr>
              <a:t>less the </a:t>
            </a:r>
            <a:r>
              <a:rPr lang="en-US" dirty="0">
                <a:solidFill>
                  <a:srgbClr val="FF0000"/>
                </a:solidFill>
                <a:latin typeface="Times New Roman"/>
                <a:ea typeface="Calibri"/>
              </a:rPr>
              <a:t>dividends declared total.</a:t>
            </a:r>
            <a:br>
              <a:rPr lang="en-US" dirty="0">
                <a:solidFill>
                  <a:srgbClr val="FF0000"/>
                </a:solidFill>
                <a:latin typeface="Times New Roman"/>
                <a:ea typeface="Calibri"/>
              </a:rPr>
            </a:br>
            <a:endParaRPr lang="en-US" dirty="0" smtClean="0">
              <a:solidFill>
                <a:srgbClr val="FF0000"/>
              </a:solidFill>
              <a:latin typeface="Times New Roman"/>
              <a:ea typeface="Calibri"/>
            </a:endParaRPr>
          </a:p>
          <a:p>
            <a:pPr algn="just">
              <a:lnSpc>
                <a:spcPct val="150000"/>
              </a:lnSpc>
              <a:spcAft>
                <a:spcPts val="1000"/>
              </a:spcAft>
            </a:pPr>
            <a:r>
              <a:rPr lang="en-US" b="1" dirty="0" smtClean="0">
                <a:solidFill>
                  <a:srgbClr val="000000"/>
                </a:solidFill>
                <a:latin typeface="Times New Roman"/>
                <a:ea typeface="Calibri"/>
              </a:rPr>
              <a:t>stockholder’s </a:t>
            </a:r>
            <a:r>
              <a:rPr lang="en-US" b="1" dirty="0">
                <a:solidFill>
                  <a:srgbClr val="000000"/>
                </a:solidFill>
                <a:latin typeface="Times New Roman"/>
                <a:ea typeface="Calibri"/>
              </a:rPr>
              <a:t>equity</a:t>
            </a:r>
            <a:r>
              <a:rPr lang="en-US" dirty="0">
                <a:solidFill>
                  <a:srgbClr val="000000"/>
                </a:solidFill>
                <a:latin typeface="Times New Roman"/>
                <a:ea typeface="Calibri"/>
              </a:rPr>
              <a:t>. this is the sum of the above</a:t>
            </a:r>
            <a:r>
              <a:rPr lang="en-US" sz="1600" dirty="0">
                <a:solidFill>
                  <a:srgbClr val="000000"/>
                </a:solidFill>
                <a:latin typeface="Tahoma"/>
                <a:ea typeface="Calibri"/>
              </a:rPr>
              <a:t>.</a:t>
            </a:r>
            <a:endParaRPr lang="en-US" sz="2000" dirty="0">
              <a:latin typeface="Calibri"/>
              <a:ea typeface="Calibri"/>
              <a:cs typeface="Aria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44000" y="4114800"/>
            <a:ext cx="609600" cy="609600"/>
          </a:xfrm>
          <a:prstGeom prst="rect">
            <a:avLst/>
          </a:prstGeom>
        </p:spPr>
      </p:pic>
    </p:spTree>
    <p:extLst>
      <p:ext uri="{BB962C8B-B14F-4D97-AF65-F5344CB8AC3E}">
        <p14:creationId xmlns:p14="http://schemas.microsoft.com/office/powerpoint/2010/main" val="122997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2331"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pPr>
              <a:defRPr/>
            </a:pPr>
            <a:fld id="{9125F3BF-D623-4509-BE0C-830B860F17C7}" type="slidenum">
              <a:rPr lang="en-US" smtClean="0"/>
              <a:pPr>
                <a:defRPr/>
              </a:pPr>
              <a:t>6</a:t>
            </a:fld>
            <a:endParaRPr lang="en-US" dirty="0"/>
          </a:p>
        </p:txBody>
      </p:sp>
      <p:sp>
        <p:nvSpPr>
          <p:cNvPr id="3" name="Content Placeholder 2"/>
          <p:cNvSpPr>
            <a:spLocks noGrp="1"/>
          </p:cNvSpPr>
          <p:nvPr>
            <p:ph idx="4294967295"/>
          </p:nvPr>
        </p:nvSpPr>
        <p:spPr>
          <a:xfrm>
            <a:off x="838200" y="1066800"/>
            <a:ext cx="10521287" cy="3886200"/>
          </a:xfrm>
          <a:solidFill>
            <a:schemeClr val="accent1">
              <a:lumMod val="20000"/>
              <a:lumOff val="80000"/>
            </a:schemeClr>
          </a:solidFill>
          <a:scene3d>
            <a:camera prst="orthographicFront"/>
            <a:lightRig rig="threePt" dir="t"/>
          </a:scene3d>
          <a:sp3d>
            <a:bevelT/>
          </a:sp3d>
        </p:spPr>
        <p:txBody>
          <a:bodyPr>
            <a:normAutofit/>
          </a:bodyPr>
          <a:lstStyle/>
          <a:p>
            <a:pPr algn="r" rtl="1">
              <a:lnSpc>
                <a:spcPct val="115000"/>
              </a:lnSpc>
              <a:spcAft>
                <a:spcPts val="1000"/>
              </a:spcAft>
            </a:pPr>
            <a:endParaRPr lang="fa-IR" sz="2800" b="1" dirty="0" smtClean="0">
              <a:solidFill>
                <a:srgbClr val="000000"/>
              </a:solidFill>
              <a:latin typeface="Tahoma"/>
              <a:ea typeface="Calibri"/>
              <a:cs typeface="B Zar"/>
            </a:endParaRPr>
          </a:p>
          <a:p>
            <a:pPr algn="r" rtl="1">
              <a:lnSpc>
                <a:spcPct val="115000"/>
              </a:lnSpc>
              <a:spcAft>
                <a:spcPts val="1000"/>
              </a:spcAft>
            </a:pPr>
            <a:r>
              <a:rPr lang="fa-IR" sz="2800" b="1" dirty="0" smtClean="0">
                <a:solidFill>
                  <a:srgbClr val="000000"/>
                </a:solidFill>
                <a:latin typeface="Tahoma"/>
                <a:ea typeface="Calibri"/>
                <a:cs typeface="B Zar"/>
              </a:rPr>
              <a:t>سود </a:t>
            </a:r>
            <a:r>
              <a:rPr lang="fa-IR" sz="2800" b="1" dirty="0">
                <a:solidFill>
                  <a:srgbClr val="000000"/>
                </a:solidFill>
                <a:latin typeface="Tahoma"/>
                <a:ea typeface="Calibri"/>
                <a:cs typeface="B Zar"/>
              </a:rPr>
              <a:t>انباشته</a:t>
            </a:r>
            <a:r>
              <a:rPr lang="en-US" sz="2800" b="1" dirty="0">
                <a:solidFill>
                  <a:srgbClr val="000000"/>
                </a:solidFill>
                <a:latin typeface="Tahoma"/>
                <a:ea typeface="Calibri"/>
                <a:cs typeface="B Zar"/>
              </a:rPr>
              <a:t> . </a:t>
            </a:r>
            <a:r>
              <a:rPr lang="fa-IR" sz="2800" dirty="0">
                <a:solidFill>
                  <a:srgbClr val="000000"/>
                </a:solidFill>
                <a:latin typeface="Tahoma"/>
                <a:ea typeface="Calibri"/>
                <a:cs typeface="B Zar"/>
              </a:rPr>
              <a:t>این بخش سود جمع شده و انباشته ی یک شرکت را از زمان تشکیل منهای سود سهام اعلام شده</a:t>
            </a:r>
            <a:r>
              <a:rPr lang="fa-IR" sz="2800" dirty="0">
                <a:solidFill>
                  <a:srgbClr val="000000"/>
                </a:solidFill>
                <a:latin typeface="Calibri"/>
                <a:ea typeface="Calibri"/>
                <a:cs typeface="Tahoma"/>
              </a:rPr>
              <a:t> </a:t>
            </a:r>
            <a:r>
              <a:rPr lang="fa-IR" sz="2800" dirty="0">
                <a:solidFill>
                  <a:srgbClr val="000000"/>
                </a:solidFill>
                <a:latin typeface="Tahoma"/>
                <a:ea typeface="Calibri"/>
                <a:cs typeface="B Zar"/>
              </a:rPr>
              <a:t>را نشان می </a:t>
            </a:r>
            <a:r>
              <a:rPr lang="fa-IR" sz="2800" dirty="0" smtClean="0">
                <a:solidFill>
                  <a:srgbClr val="000000"/>
                </a:solidFill>
                <a:latin typeface="Tahoma"/>
                <a:ea typeface="Calibri"/>
                <a:cs typeface="B Zar"/>
              </a:rPr>
              <a:t>دهد.</a:t>
            </a:r>
          </a:p>
          <a:p>
            <a:pPr algn="r" rtl="1">
              <a:lnSpc>
                <a:spcPct val="115000"/>
              </a:lnSpc>
              <a:spcAft>
                <a:spcPts val="1000"/>
              </a:spcAft>
            </a:pPr>
            <a:endParaRPr lang="en-US" sz="2000" dirty="0">
              <a:latin typeface="Calibri"/>
              <a:ea typeface="Calibri"/>
              <a:cs typeface="Arial"/>
            </a:endParaRPr>
          </a:p>
          <a:p>
            <a:pPr algn="r" rtl="1"/>
            <a:r>
              <a:rPr lang="fa-IR" sz="2800" b="1" dirty="0">
                <a:solidFill>
                  <a:srgbClr val="000000"/>
                </a:solidFill>
                <a:latin typeface="Tahoma"/>
                <a:ea typeface="Calibri"/>
                <a:cs typeface="B Zar"/>
              </a:rPr>
              <a:t>کل حقوق صاحبان سهام</a:t>
            </a:r>
            <a:r>
              <a:rPr lang="en-US" sz="2800" b="1" dirty="0">
                <a:solidFill>
                  <a:srgbClr val="000000"/>
                </a:solidFill>
                <a:latin typeface="Tahoma"/>
                <a:ea typeface="Calibri"/>
                <a:cs typeface="B Zar"/>
              </a:rPr>
              <a:t>. </a:t>
            </a:r>
            <a:r>
              <a:rPr lang="fa-IR" sz="2800" dirty="0">
                <a:solidFill>
                  <a:srgbClr val="000000"/>
                </a:solidFill>
                <a:latin typeface="Tahoma"/>
                <a:ea typeface="Calibri"/>
                <a:cs typeface="B Zar"/>
              </a:rPr>
              <a:t>این بخش حاصل مجموع موارد فوق می </a:t>
            </a:r>
            <a:r>
              <a:rPr lang="fa-IR" sz="2800" dirty="0" smtClean="0">
                <a:solidFill>
                  <a:srgbClr val="000000"/>
                </a:solidFill>
                <a:latin typeface="Tahoma"/>
                <a:ea typeface="Calibri"/>
                <a:cs typeface="B Zar"/>
              </a:rPr>
              <a:t>باشد.</a:t>
            </a:r>
            <a:endParaRPr lang="en-US" sz="2800" dirty="0">
              <a:cs typeface="B Mitra" pitchFamily="2" charset="-78"/>
            </a:endParaRPr>
          </a:p>
        </p:txBody>
      </p:sp>
    </p:spTree>
    <p:extLst>
      <p:ext uri="{BB962C8B-B14F-4D97-AF65-F5344CB8AC3E}">
        <p14:creationId xmlns:p14="http://schemas.microsoft.com/office/powerpoint/2010/main" val="8918208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pPr>
              <a:defRPr/>
            </a:pPr>
            <a:fld id="{9125F3BF-D623-4509-BE0C-830B860F17C7}" type="slidenum">
              <a:rPr lang="en-US" smtClean="0"/>
              <a:pPr>
                <a:defRPr/>
              </a:pPr>
              <a:t>7</a:t>
            </a:fld>
            <a:endParaRPr lang="en-US" dirty="0"/>
          </a:p>
        </p:txBody>
      </p:sp>
      <p:sp>
        <p:nvSpPr>
          <p:cNvPr id="2" name="Title 1"/>
          <p:cNvSpPr>
            <a:spLocks noGrp="1"/>
          </p:cNvSpPr>
          <p:nvPr>
            <p:ph type="title" idx="4294967295"/>
          </p:nvPr>
        </p:nvSpPr>
        <p:spPr>
          <a:xfrm>
            <a:off x="4343400" y="838200"/>
            <a:ext cx="3657600" cy="838200"/>
          </a:xfr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1003">
            <a:schemeClr val="lt1"/>
          </a:fillRef>
          <a:effectRef idx="2">
            <a:schemeClr val="accent5"/>
          </a:effectRef>
          <a:fontRef idx="minor">
            <a:schemeClr val="lt1"/>
          </a:fontRef>
        </p:style>
        <p:txBody>
          <a:bodyPr>
            <a:normAutofit/>
          </a:bodyPr>
          <a:lstStyle/>
          <a:p>
            <a:pPr algn="l">
              <a:lnSpc>
                <a:spcPct val="115000"/>
              </a:lnSpc>
              <a:spcAft>
                <a:spcPts val="1000"/>
              </a:spcAft>
            </a:pPr>
            <a:r>
              <a:rPr lang="en-US" sz="3600" b="1" dirty="0">
                <a:solidFill>
                  <a:srgbClr val="000000"/>
                </a:solidFill>
                <a:latin typeface="Times New Roman"/>
                <a:ea typeface="Calibri"/>
                <a:cs typeface="Arial"/>
              </a:rPr>
              <a:t>issuance of stock</a:t>
            </a:r>
            <a:endParaRPr lang="en-US" sz="2800" dirty="0">
              <a:latin typeface="Calibri"/>
              <a:ea typeface="Calibri"/>
              <a:cs typeface="Arial"/>
            </a:endParaRPr>
          </a:p>
        </p:txBody>
      </p:sp>
      <p:sp>
        <p:nvSpPr>
          <p:cNvPr id="3" name="Content Placeholder 2"/>
          <p:cNvSpPr>
            <a:spLocks noGrp="1"/>
          </p:cNvSpPr>
          <p:nvPr>
            <p:ph idx="4294967295"/>
          </p:nvPr>
        </p:nvSpPr>
        <p:spPr>
          <a:xfrm>
            <a:off x="914400" y="1752600"/>
            <a:ext cx="10521287" cy="4114800"/>
          </a:xfrm>
          <a:solidFill>
            <a:schemeClr val="accent1">
              <a:lumMod val="20000"/>
              <a:lumOff val="80000"/>
            </a:schemeClr>
          </a:solidFill>
          <a:scene3d>
            <a:camera prst="orthographicFront"/>
            <a:lightRig rig="threePt" dir="t"/>
          </a:scene3d>
          <a:sp3d>
            <a:bevelT/>
          </a:sp3d>
        </p:spPr>
        <p:txBody>
          <a:bodyPr>
            <a:normAutofit/>
          </a:bodyPr>
          <a:lstStyle/>
          <a:p>
            <a:pPr algn="just">
              <a:lnSpc>
                <a:spcPct val="150000"/>
              </a:lnSpc>
              <a:spcAft>
                <a:spcPts val="1000"/>
              </a:spcAft>
            </a:pPr>
            <a:r>
              <a:rPr lang="en-US" dirty="0">
                <a:solidFill>
                  <a:srgbClr val="000000"/>
                </a:solidFill>
                <a:latin typeface="Times New Roman"/>
                <a:ea typeface="Calibri"/>
                <a:cs typeface="Arial"/>
              </a:rPr>
              <a:t>an </a:t>
            </a:r>
            <a:r>
              <a:rPr lang="en-US" dirty="0">
                <a:solidFill>
                  <a:srgbClr val="FF0000"/>
                </a:solidFill>
                <a:latin typeface="Times New Roman"/>
                <a:ea typeface="Calibri"/>
                <a:cs typeface="Arial"/>
              </a:rPr>
              <a:t>entry </a:t>
            </a:r>
            <a:r>
              <a:rPr lang="en-US" dirty="0">
                <a:solidFill>
                  <a:srgbClr val="000000"/>
                </a:solidFill>
                <a:latin typeface="Times New Roman"/>
                <a:ea typeface="Calibri"/>
                <a:cs typeface="Arial"/>
              </a:rPr>
              <a:t>is made when shares are issued by the company to stockholders. however, when one stockholders sells his or her shares to another stockholder, no entry is made on the company's books since the entity is not involved in the </a:t>
            </a:r>
            <a:r>
              <a:rPr lang="en-US" dirty="0">
                <a:solidFill>
                  <a:srgbClr val="FF0000"/>
                </a:solidFill>
                <a:latin typeface="Times New Roman"/>
                <a:ea typeface="Calibri"/>
                <a:cs typeface="Arial"/>
              </a:rPr>
              <a:t>transaction</a:t>
            </a:r>
            <a:r>
              <a:rPr lang="en-US" dirty="0">
                <a:solidFill>
                  <a:srgbClr val="000000"/>
                </a:solidFill>
                <a:latin typeface="Times New Roman"/>
                <a:ea typeface="Calibri"/>
                <a:cs typeface="Arial"/>
              </a:rPr>
              <a:t>. all that will happen as far as the company is concerned is the mailing of the dividend check to the new shareholder. when stock is issued at </a:t>
            </a:r>
            <a:r>
              <a:rPr lang="en-US" dirty="0">
                <a:solidFill>
                  <a:srgbClr val="FF0000"/>
                </a:solidFill>
                <a:latin typeface="Times New Roman"/>
                <a:ea typeface="Calibri"/>
                <a:cs typeface="Arial"/>
              </a:rPr>
              <a:t>par value</a:t>
            </a:r>
            <a:r>
              <a:rPr lang="en-US" dirty="0">
                <a:solidFill>
                  <a:srgbClr val="000000"/>
                </a:solidFill>
                <a:latin typeface="Times New Roman"/>
                <a:ea typeface="Calibri"/>
                <a:cs typeface="Arial"/>
              </a:rPr>
              <a:t>, cash is </a:t>
            </a:r>
            <a:r>
              <a:rPr lang="en-US" dirty="0">
                <a:solidFill>
                  <a:srgbClr val="FF0000"/>
                </a:solidFill>
                <a:latin typeface="Times New Roman"/>
                <a:ea typeface="Calibri"/>
                <a:cs typeface="Arial"/>
              </a:rPr>
              <a:t>debited</a:t>
            </a:r>
            <a:r>
              <a:rPr lang="en-US" dirty="0">
                <a:solidFill>
                  <a:srgbClr val="000000"/>
                </a:solidFill>
                <a:latin typeface="Times New Roman"/>
                <a:ea typeface="Calibri"/>
                <a:cs typeface="Arial"/>
              </a:rPr>
              <a:t> and the </a:t>
            </a:r>
            <a:r>
              <a:rPr lang="en-US" dirty="0">
                <a:solidFill>
                  <a:srgbClr val="FF0000"/>
                </a:solidFill>
                <a:latin typeface="Times New Roman"/>
                <a:ea typeface="Calibri"/>
                <a:cs typeface="Arial"/>
              </a:rPr>
              <a:t>particular security </a:t>
            </a:r>
            <a:r>
              <a:rPr lang="en-US" dirty="0">
                <a:solidFill>
                  <a:srgbClr val="000000"/>
                </a:solidFill>
                <a:latin typeface="Times New Roman"/>
                <a:ea typeface="Calibri"/>
                <a:cs typeface="Arial"/>
              </a:rPr>
              <a:t>(common stock or preferred stock) is </a:t>
            </a:r>
            <a:r>
              <a:rPr lang="en-US" dirty="0">
                <a:solidFill>
                  <a:srgbClr val="FF0000"/>
                </a:solidFill>
                <a:latin typeface="Times New Roman"/>
                <a:ea typeface="Calibri"/>
                <a:cs typeface="Arial"/>
              </a:rPr>
              <a:t>credited</a:t>
            </a:r>
            <a:r>
              <a:rPr lang="en-US" sz="2000" dirty="0">
                <a:solidFill>
                  <a:srgbClr val="000000"/>
                </a:solidFill>
                <a:latin typeface="Times New Roman"/>
                <a:ea typeface="Calibri"/>
                <a:cs typeface="Arial"/>
              </a:rPr>
              <a:t>.</a:t>
            </a:r>
            <a:endParaRPr lang="en-US" sz="1600" dirty="0">
              <a:latin typeface="Calibri"/>
              <a:ea typeface="Calibri"/>
              <a:cs typeface="Arial"/>
            </a:endParaRPr>
          </a:p>
          <a:p>
            <a:pPr algn="just">
              <a:lnSpc>
                <a:spcPct val="115000"/>
              </a:lnSpc>
              <a:spcAft>
                <a:spcPts val="1000"/>
              </a:spcAft>
              <a:tabLst>
                <a:tab pos="2305050" algn="l"/>
              </a:tabLst>
            </a:pPr>
            <a:endParaRPr lang="en-US" sz="2000" dirty="0">
              <a:latin typeface="Calibri"/>
              <a:ea typeface="Calibri"/>
              <a:cs typeface="Arial"/>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63200" y="5029200"/>
            <a:ext cx="609600" cy="609600"/>
          </a:xfrm>
          <a:prstGeom prst="rect">
            <a:avLst/>
          </a:prstGeom>
        </p:spPr>
      </p:pic>
    </p:spTree>
    <p:extLst>
      <p:ext uri="{BB962C8B-B14F-4D97-AF65-F5344CB8AC3E}">
        <p14:creationId xmlns:p14="http://schemas.microsoft.com/office/powerpoint/2010/main" val="14472847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16152" fill="hold"/>
                                        <p:tgtEl>
                                          <p:spTgt spid="5"/>
                                        </p:tgtEl>
                                      </p:cBhvr>
                                    </p:cmd>
                                  </p:childTnLst>
                                </p:cTn>
                              </p:par>
                            </p:childTnLst>
                          </p:cTn>
                        </p:par>
                      </p:childTnLst>
                    </p:cTn>
                  </p:par>
                </p:childTnLst>
              </p:cTn>
              <p:nextCondLst>
                <p:cond evt="onClick" delay="0">
                  <p:tgtEl>
                    <p:spTgt spid="5"/>
                  </p:tgtEl>
                </p:cond>
              </p:nextCondLst>
            </p:seq>
            <p:audio>
              <p:cMediaNode vol="80000">
                <p:cTn id="15" fill="hold" display="0">
                  <p:stCondLst>
                    <p:cond delay="indefinite"/>
                  </p:stCondLst>
                  <p:endCondLst>
                    <p:cond evt="onStopAudio" delay="0">
                      <p:tgtEl>
                        <p:sldTgt/>
                      </p:tgtEl>
                    </p:cond>
                  </p:endCondLst>
                </p:cTn>
                <p:tgtEl>
                  <p:spTgt spid="5"/>
                </p:tgtEl>
              </p:cMediaNode>
            </p:audio>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pPr>
              <a:defRPr/>
            </a:pPr>
            <a:fld id="{9125F3BF-D623-4509-BE0C-830B860F17C7}" type="slidenum">
              <a:rPr lang="en-US" smtClean="0"/>
              <a:pPr>
                <a:defRPr/>
              </a:pPr>
              <a:t>8</a:t>
            </a:fld>
            <a:endParaRPr lang="en-US" dirty="0"/>
          </a:p>
        </p:txBody>
      </p:sp>
      <p:sp>
        <p:nvSpPr>
          <p:cNvPr id="3" name="Content Placeholder 2"/>
          <p:cNvSpPr>
            <a:spLocks noGrp="1"/>
          </p:cNvSpPr>
          <p:nvPr>
            <p:ph idx="4294967295"/>
          </p:nvPr>
        </p:nvSpPr>
        <p:spPr>
          <a:xfrm>
            <a:off x="852250" y="1981200"/>
            <a:ext cx="10521287" cy="3429000"/>
          </a:xfrm>
          <a:solidFill>
            <a:schemeClr val="accent1">
              <a:lumMod val="20000"/>
              <a:lumOff val="80000"/>
            </a:schemeClr>
          </a:solidFill>
          <a:scene3d>
            <a:camera prst="orthographicFront"/>
            <a:lightRig rig="threePt" dir="t"/>
          </a:scene3d>
          <a:sp3d>
            <a:bevelT/>
          </a:sp3d>
        </p:spPr>
        <p:txBody>
          <a:bodyPr>
            <a:normAutofit/>
          </a:bodyPr>
          <a:lstStyle/>
          <a:p>
            <a:pPr algn="just" rtl="1">
              <a:lnSpc>
                <a:spcPct val="150000"/>
              </a:lnSpc>
              <a:spcAft>
                <a:spcPts val="1000"/>
              </a:spcAft>
            </a:pPr>
            <a:r>
              <a:rPr lang="fa-IR" dirty="0">
                <a:solidFill>
                  <a:srgbClr val="000000"/>
                </a:solidFill>
                <a:latin typeface="Tahoma"/>
                <a:ea typeface="Calibri"/>
                <a:cs typeface="B Zar" pitchFamily="2" charset="-78"/>
              </a:rPr>
              <a:t>به هنگام انتشارسهام توسط شرکت به </a:t>
            </a:r>
            <a:r>
              <a:rPr lang="fa-IR" dirty="0" smtClean="0">
                <a:solidFill>
                  <a:srgbClr val="000000"/>
                </a:solidFill>
                <a:latin typeface="Tahoma"/>
                <a:ea typeface="Calibri"/>
                <a:cs typeface="B Zar" pitchFamily="2" charset="-78"/>
              </a:rPr>
              <a:t>سهامداران،  </a:t>
            </a:r>
            <a:r>
              <a:rPr lang="fa-IR" dirty="0">
                <a:solidFill>
                  <a:srgbClr val="000000"/>
                </a:solidFill>
                <a:latin typeface="Tahoma"/>
                <a:ea typeface="Calibri"/>
                <a:cs typeface="B Zar" pitchFamily="2" charset="-78"/>
              </a:rPr>
              <a:t>یک ثبتی صورت می گیرد اما زمانیکه یکی ازشرکاء سهام خود را</a:t>
            </a:r>
            <a:r>
              <a:rPr lang="fa-IR" dirty="0">
                <a:solidFill>
                  <a:srgbClr val="000000"/>
                </a:solidFill>
                <a:latin typeface="Calibri"/>
                <a:ea typeface="Calibri"/>
                <a:cs typeface="B Zar" pitchFamily="2" charset="-78"/>
              </a:rPr>
              <a:t> </a:t>
            </a:r>
            <a:r>
              <a:rPr lang="fa-IR" dirty="0">
                <a:solidFill>
                  <a:srgbClr val="000000"/>
                </a:solidFill>
                <a:latin typeface="Tahoma"/>
                <a:ea typeface="Calibri"/>
                <a:cs typeface="B Zar" pitchFamily="2" charset="-78"/>
              </a:rPr>
              <a:t>به شریک دیگرمی فروشد، دردفاتر شرکت هیچ ثبتی صورت نمی گیرد چون شرکت درمعامله دخالتی نداشته است</a:t>
            </a:r>
            <a:r>
              <a:rPr lang="en-US" dirty="0">
                <a:solidFill>
                  <a:srgbClr val="000000"/>
                </a:solidFill>
                <a:latin typeface="Tahoma"/>
                <a:ea typeface="Calibri"/>
                <a:cs typeface="B Zar" pitchFamily="2" charset="-78"/>
              </a:rPr>
              <a:t>. </a:t>
            </a:r>
            <a:r>
              <a:rPr lang="fa-IR" dirty="0">
                <a:solidFill>
                  <a:srgbClr val="000000"/>
                </a:solidFill>
                <a:latin typeface="Tahoma"/>
                <a:ea typeface="Calibri"/>
                <a:cs typeface="B Zar" pitchFamily="2" charset="-78"/>
              </a:rPr>
              <a:t>کل آنچه که باید صورت گیرد و تا آنجائیکه به شرکت مربوط می شود ارسال چک سود سهام به </a:t>
            </a:r>
            <a:r>
              <a:rPr lang="fa-IR" dirty="0" smtClean="0">
                <a:solidFill>
                  <a:srgbClr val="000000"/>
                </a:solidFill>
                <a:latin typeface="Tahoma"/>
                <a:ea typeface="Calibri"/>
                <a:cs typeface="B Zar" pitchFamily="2" charset="-78"/>
              </a:rPr>
              <a:t>سهامدار جدید </a:t>
            </a:r>
            <a:r>
              <a:rPr lang="fa-IR" dirty="0">
                <a:solidFill>
                  <a:srgbClr val="000000"/>
                </a:solidFill>
                <a:latin typeface="Tahoma"/>
                <a:ea typeface="Calibri"/>
                <a:cs typeface="B Zar" pitchFamily="2" charset="-78"/>
              </a:rPr>
              <a:t>می</a:t>
            </a:r>
            <a:r>
              <a:rPr lang="fa-IR" dirty="0">
                <a:solidFill>
                  <a:srgbClr val="000000"/>
                </a:solidFill>
                <a:latin typeface="Calibri"/>
                <a:ea typeface="Calibri"/>
                <a:cs typeface="B Zar" pitchFamily="2" charset="-78"/>
              </a:rPr>
              <a:t> </a:t>
            </a:r>
            <a:r>
              <a:rPr lang="fa-IR" dirty="0">
                <a:solidFill>
                  <a:srgbClr val="000000"/>
                </a:solidFill>
                <a:latin typeface="Tahoma"/>
                <a:ea typeface="Calibri"/>
                <a:cs typeface="B Zar" pitchFamily="2" charset="-78"/>
              </a:rPr>
              <a:t>باشد. زمانیکه سهام به مبلغ اسمی صادرمی شود، وجه نقد بدهکار شده و وثیقه ی ویژه ای</a:t>
            </a:r>
            <a:r>
              <a:rPr lang="fa-IR" sz="3600" dirty="0">
                <a:latin typeface="Times New Roman"/>
                <a:ea typeface="Calibri"/>
                <a:cs typeface="B Zar" pitchFamily="2" charset="-78"/>
              </a:rPr>
              <a:t> </a:t>
            </a:r>
            <a:r>
              <a:rPr lang="fa-IR" dirty="0">
                <a:solidFill>
                  <a:srgbClr val="000000"/>
                </a:solidFill>
                <a:latin typeface="Tahoma"/>
                <a:ea typeface="Calibri"/>
                <a:cs typeface="B Zar" pitchFamily="2" charset="-78"/>
              </a:rPr>
              <a:t>(سهام معمولی یا</a:t>
            </a:r>
            <a:r>
              <a:rPr lang="fa-IR" dirty="0">
                <a:solidFill>
                  <a:srgbClr val="000000"/>
                </a:solidFill>
                <a:latin typeface="Calibri"/>
                <a:ea typeface="Calibri"/>
                <a:cs typeface="B Zar" pitchFamily="2" charset="-78"/>
              </a:rPr>
              <a:t> </a:t>
            </a:r>
            <a:r>
              <a:rPr lang="fa-IR" dirty="0">
                <a:solidFill>
                  <a:srgbClr val="000000"/>
                </a:solidFill>
                <a:latin typeface="Tahoma"/>
                <a:ea typeface="Calibri"/>
                <a:cs typeface="B Zar" pitchFamily="2" charset="-78"/>
              </a:rPr>
              <a:t>سهام ممتاز) بستانکار می شود.</a:t>
            </a:r>
            <a:endParaRPr lang="en-US" sz="1800" dirty="0">
              <a:latin typeface="Calibri"/>
              <a:ea typeface="Calibri"/>
              <a:cs typeface="B Zar" pitchFamily="2" charset="-78"/>
            </a:endParaRPr>
          </a:p>
          <a:p>
            <a:pPr algn="just" rtl="1">
              <a:lnSpc>
                <a:spcPct val="115000"/>
              </a:lnSpc>
              <a:spcAft>
                <a:spcPts val="1000"/>
              </a:spcAft>
            </a:pPr>
            <a:endParaRPr lang="en-US" sz="1800" dirty="0">
              <a:latin typeface="Calibri"/>
              <a:ea typeface="Calibri"/>
              <a:cs typeface="Arial"/>
            </a:endParaRPr>
          </a:p>
        </p:txBody>
      </p:sp>
      <p:sp>
        <p:nvSpPr>
          <p:cNvPr id="6" name="Title 1"/>
          <p:cNvSpPr>
            <a:spLocks noGrp="1"/>
          </p:cNvSpPr>
          <p:nvPr>
            <p:ph type="title" idx="4294967295"/>
          </p:nvPr>
        </p:nvSpPr>
        <p:spPr>
          <a:xfrm>
            <a:off x="4495800" y="838200"/>
            <a:ext cx="2913000" cy="838200"/>
          </a:xfr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1003">
            <a:schemeClr val="lt1"/>
          </a:fillRef>
          <a:effectRef idx="2">
            <a:schemeClr val="accent5"/>
          </a:effectRef>
          <a:fontRef idx="minor">
            <a:schemeClr val="lt1"/>
          </a:fontRef>
        </p:style>
        <p:txBody>
          <a:bodyPr>
            <a:normAutofit/>
          </a:bodyPr>
          <a:lstStyle/>
          <a:p>
            <a:r>
              <a:rPr lang="fa-IR" sz="3200" b="1" dirty="0">
                <a:solidFill>
                  <a:srgbClr val="000000"/>
                </a:solidFill>
                <a:latin typeface="Tahoma"/>
                <a:ea typeface="Calibri"/>
                <a:cs typeface="B Zar"/>
              </a:rPr>
              <a:t>انتشار سهام</a:t>
            </a:r>
            <a:endParaRPr lang="en-US" sz="3200" dirty="0">
              <a:cs typeface="B Zar" pitchFamily="2" charset="-78"/>
            </a:endParaRPr>
          </a:p>
        </p:txBody>
      </p:sp>
    </p:spTree>
    <p:extLst>
      <p:ext uri="{BB962C8B-B14F-4D97-AF65-F5344CB8AC3E}">
        <p14:creationId xmlns:p14="http://schemas.microsoft.com/office/powerpoint/2010/main" val="37832683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353901" y="6121400"/>
            <a:ext cx="542697" cy="279400"/>
          </a:xfrm>
          <a:prstGeom prst="rect">
            <a:avLst/>
          </a:prstGeom>
        </p:spPr>
        <p:txBody>
          <a:bodyPr/>
          <a:lstStyle/>
          <a:p>
            <a:pPr>
              <a:defRPr/>
            </a:pPr>
            <a:fld id="{9125F3BF-D623-4509-BE0C-830B860F17C7}" type="slidenum">
              <a:rPr lang="en-US" smtClean="0"/>
              <a:pPr>
                <a:defRPr/>
              </a:pPr>
              <a:t>9</a:t>
            </a:fld>
            <a:endParaRPr lang="en-US" dirty="0"/>
          </a:p>
        </p:txBody>
      </p:sp>
      <p:sp>
        <p:nvSpPr>
          <p:cNvPr id="3" name="Content Placeholder 2"/>
          <p:cNvSpPr>
            <a:spLocks noGrp="1"/>
          </p:cNvSpPr>
          <p:nvPr>
            <p:ph idx="4294967295"/>
          </p:nvPr>
        </p:nvSpPr>
        <p:spPr>
          <a:xfrm>
            <a:off x="838200" y="1066800"/>
            <a:ext cx="10458000" cy="4495800"/>
          </a:xfrm>
          <a:solidFill>
            <a:schemeClr val="accent6">
              <a:lumMod val="40000"/>
              <a:lumOff val="60000"/>
            </a:schemeClr>
          </a:solidFill>
          <a:scene3d>
            <a:camera prst="orthographicFront"/>
            <a:lightRig rig="threePt" dir="t"/>
          </a:scene3d>
          <a:sp3d>
            <a:bevelT prst="angle"/>
          </a:sp3d>
        </p:spPr>
        <p:txBody>
          <a:bodyPr>
            <a:normAutofit/>
          </a:bodyPr>
          <a:lstStyle/>
          <a:p>
            <a:pPr algn="just">
              <a:lnSpc>
                <a:spcPct val="150000"/>
              </a:lnSpc>
              <a:spcAft>
                <a:spcPts val="1000"/>
              </a:spcAft>
            </a:pPr>
            <a:endParaRPr lang="en-US" dirty="0" smtClean="0">
              <a:solidFill>
                <a:srgbClr val="000000"/>
              </a:solidFill>
              <a:latin typeface="Times New Roman"/>
              <a:ea typeface="Calibri"/>
              <a:cs typeface="Arial"/>
            </a:endParaRPr>
          </a:p>
          <a:p>
            <a:pPr algn="just">
              <a:lnSpc>
                <a:spcPct val="150000"/>
              </a:lnSpc>
              <a:spcAft>
                <a:spcPts val="1000"/>
              </a:spcAft>
            </a:pPr>
            <a:r>
              <a:rPr lang="en-US" dirty="0" smtClean="0">
                <a:solidFill>
                  <a:srgbClr val="000000"/>
                </a:solidFill>
                <a:latin typeface="Times New Roman"/>
                <a:ea typeface="Calibri"/>
                <a:cs typeface="Arial"/>
              </a:rPr>
              <a:t>when </a:t>
            </a:r>
            <a:r>
              <a:rPr lang="en-US" dirty="0">
                <a:solidFill>
                  <a:srgbClr val="000000"/>
                </a:solidFill>
                <a:latin typeface="Times New Roman"/>
                <a:ea typeface="Calibri"/>
                <a:cs typeface="Arial"/>
              </a:rPr>
              <a:t>stock is sold at an </a:t>
            </a:r>
            <a:r>
              <a:rPr lang="en-US" dirty="0">
                <a:solidFill>
                  <a:srgbClr val="FF0000"/>
                </a:solidFill>
                <a:latin typeface="Times New Roman"/>
                <a:ea typeface="Calibri"/>
                <a:cs typeface="Arial"/>
              </a:rPr>
              <a:t>issuance price </a:t>
            </a:r>
            <a:r>
              <a:rPr lang="en-US" dirty="0">
                <a:solidFill>
                  <a:srgbClr val="000000"/>
                </a:solidFill>
                <a:latin typeface="Times New Roman"/>
                <a:ea typeface="Calibri"/>
                <a:cs typeface="Arial"/>
              </a:rPr>
              <a:t>that different than par value, cash is debited for the </a:t>
            </a:r>
            <a:r>
              <a:rPr lang="en-US" dirty="0">
                <a:solidFill>
                  <a:srgbClr val="FF0000"/>
                </a:solidFill>
                <a:latin typeface="Times New Roman"/>
                <a:ea typeface="Calibri"/>
                <a:cs typeface="Arial"/>
              </a:rPr>
              <a:t>amount received </a:t>
            </a:r>
            <a:r>
              <a:rPr lang="en-US" dirty="0">
                <a:solidFill>
                  <a:srgbClr val="000000"/>
                </a:solidFill>
                <a:latin typeface="Times New Roman"/>
                <a:ea typeface="Calibri"/>
                <a:cs typeface="Arial"/>
              </a:rPr>
              <a:t>and the particular security(common stock or preferred stock) is credited at par value. The difference will either represent a </a:t>
            </a:r>
            <a:r>
              <a:rPr lang="en-US" dirty="0">
                <a:solidFill>
                  <a:srgbClr val="FF0000"/>
                </a:solidFill>
                <a:latin typeface="Times New Roman"/>
                <a:ea typeface="Calibri"/>
                <a:cs typeface="Arial"/>
              </a:rPr>
              <a:t>premium</a:t>
            </a:r>
            <a:r>
              <a:rPr lang="en-US" dirty="0">
                <a:solidFill>
                  <a:srgbClr val="000000"/>
                </a:solidFill>
                <a:latin typeface="Times New Roman"/>
                <a:ea typeface="Calibri"/>
                <a:cs typeface="Arial"/>
              </a:rPr>
              <a:t> or a </a:t>
            </a:r>
            <a:r>
              <a:rPr lang="en-US" dirty="0">
                <a:solidFill>
                  <a:srgbClr val="FF0000"/>
                </a:solidFill>
                <a:latin typeface="Times New Roman"/>
                <a:ea typeface="Calibri"/>
                <a:cs typeface="Arial"/>
              </a:rPr>
              <a:t>discount.</a:t>
            </a:r>
            <a:endParaRPr lang="en-US" sz="2000" dirty="0">
              <a:solidFill>
                <a:srgbClr val="FF0000"/>
              </a:solidFill>
              <a:latin typeface="Calibri"/>
              <a:ea typeface="Calibri"/>
              <a:cs typeface="Arial"/>
            </a:endParaRPr>
          </a:p>
          <a:p>
            <a:pPr algn="just">
              <a:lnSpc>
                <a:spcPct val="115000"/>
              </a:lnSpc>
              <a:spcAft>
                <a:spcPts val="1000"/>
              </a:spcAft>
            </a:pPr>
            <a:endParaRPr lang="en-US" sz="2000" dirty="0">
              <a:latin typeface="Calibri"/>
              <a:ea typeface="Calibri"/>
              <a:cs typeface="Aria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96400" y="3805451"/>
            <a:ext cx="609600" cy="609600"/>
          </a:xfrm>
          <a:prstGeom prst="rect">
            <a:avLst/>
          </a:prstGeom>
        </p:spPr>
      </p:pic>
    </p:spTree>
    <p:extLst>
      <p:ext uri="{BB962C8B-B14F-4D97-AF65-F5344CB8AC3E}">
        <p14:creationId xmlns:p14="http://schemas.microsoft.com/office/powerpoint/2010/main" val="1686671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6552"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3" grpId="0" build="p"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43085</TotalTime>
  <Words>558</Words>
  <Application>Microsoft Office PowerPoint</Application>
  <PresentationFormat>Custom</PresentationFormat>
  <Paragraphs>38</Paragraphs>
  <Slides>12</Slides>
  <Notes>0</Notes>
  <HiddenSlides>0</HiddenSlides>
  <MMClips>4</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Organic</vt:lpstr>
      <vt:lpstr>بسم‌الله الرحمن الرحیم</vt:lpstr>
      <vt:lpstr>      دانشگاه فنی و حرفه ای شهید چمران اهواز  برگزاری کلاس مجازی   #آموزش تعطیل نیست  عنوان درس :  English For Student of Accounting   زبان تخصصی حسابداری (2)  استاد : ویسی   (جلسه دوم)       </vt:lpstr>
      <vt:lpstr>stockholder's equity</vt:lpstr>
      <vt:lpstr>حقوق صاحبان سهام</vt:lpstr>
      <vt:lpstr>PowerPoint Presentation</vt:lpstr>
      <vt:lpstr>PowerPoint Presentation</vt:lpstr>
      <vt:lpstr>issuance of stock</vt:lpstr>
      <vt:lpstr>انتشار سهام</vt:lpstr>
      <vt:lpstr>PowerPoint Presentation</vt:lpstr>
      <vt:lpstr>PowerPoint Presentation</vt:lpstr>
      <vt:lpstr>exercise</vt:lpstr>
      <vt:lpstr>با تشکر از توجه شما</vt:lpstr>
    </vt:vector>
  </TitlesOfParts>
  <Company>Saudi Aramco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Administrator</dc:creator>
  <cp:lastModifiedBy>Windows User</cp:lastModifiedBy>
  <cp:revision>1902</cp:revision>
  <dcterms:created xsi:type="dcterms:W3CDTF">2007-09-07T17:57:35Z</dcterms:created>
  <dcterms:modified xsi:type="dcterms:W3CDTF">2020-04-15T18:20:24Z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TC011367981033</vt:lpwstr>
  </property>
</Properties>
</file>