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</p:sldMasterIdLst>
  <p:notesMasterIdLst>
    <p:notesMasterId r:id="rId2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9" r:id="rId14"/>
    <p:sldId id="266" r:id="rId15"/>
    <p:sldId id="267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B1AEC6-BB15-415E-8BCE-1E3982E09E6C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6AEE91-CF3F-4C2B-9F7A-6C84DB68C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310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AEE91-CF3F-4C2B-9F7A-6C84DB68C6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946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690FE-EFCC-4869-B6F2-3383624DB8A3}" type="datetime1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8AE3-AD66-4C38-BAC8-D2E6B130F3E2}" type="datetime1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A4D4A-773F-45D6-82F6-1332BB936A0D}" type="datetime1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1C417D8-6A79-48C2-8168-80311ABD587D}" type="datetime1">
              <a:rPr lang="en-US" smtClean="0"/>
              <a:t>3/31/2020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F304B3-310B-48D9-AB91-C36AF3AB7ACA}" type="datetime1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CE0560-D9A8-48E5-B327-8A06B099D461}" type="datetime1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77B5A5-EFA5-40E9-85F4-8B5D90284325}" type="datetime1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4993D0-E88B-4032-93DC-3E470EDDEC18}" type="datetime1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DAD1A2-F71F-4C5C-BC4A-4ED2A7E0BFB0}" type="datetime1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B8DF57-9E5D-4B6E-A699-5141086CB29B}" type="datetime1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A76211-E4AE-4D51-882C-4AD4E2F504D3}" type="datetime1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F1A39-D388-4E69-A8E0-6124C63FC5DF}" type="datetime1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77294E-CD53-44FD-B401-944192AF4CED}" type="datetime1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8EAC4C-9A34-45E1-BB4D-F2063A298709}" type="datetime1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7ECA9-4B28-45B7-8546-29F9C6203B2E}" type="datetime1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0FCCA7-AA5C-4CBA-82E6-5E042528DBA1}" type="datetime1">
              <a:rPr lang="en-US" smtClean="0"/>
              <a:t>3/31/2020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CB8486-5FB7-4F36-9117-94F721E5F0D4}" type="datetime1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C252DD-8A6D-4D4E-9D43-0D0866E56D35}" type="datetime1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7B6C6-20BB-412C-B198-03600CFDFE4A}" type="datetime1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C8406D-7D65-428E-8E51-9B33E30D5A50}" type="datetime1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9FB302-2E1A-470A-8836-EB7D6DB8B8C0}" type="datetime1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5EF3E3-5E8A-494F-91C2-122AC710C67B}" type="datetime1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0B11B-46E2-429F-90E5-3DB57623EDEB}" type="datetime1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B491F7-6407-4D96-8B8F-AA9A107E2181}" type="datetime1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A6D854-7BA7-40D1-AFCF-59E5D4F22E98}" type="datetime1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2CC08A-1D14-4E9A-9702-995DF8DCFFF5}" type="datetime1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207FB3-590B-4181-B5CE-E25C78B56594}" type="datetime1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F1D3-DA2C-423D-97DE-BA9E6F17CFF2}" type="datetime1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0AE2-725D-49FE-A7BB-AC27D832B0E3}" type="datetime1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F66A-2894-4AF3-8199-58F85462EC72}" type="datetime1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E905-F289-4DEE-9CF1-AF9FA128A9A7}" type="datetime1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2AAC9-E02F-4E25-9EA9-1A1DF785B83F}" type="datetime1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51BE-930C-4FA1-985D-9277D6808069}" type="datetime1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C87C-AF25-4906-8693-6A74D241D2EF}" type="datetime1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22FF2-F213-4EEA-9532-6DDBB80A998B}" type="datetime1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1004-ADA9-4034-886E-90CAB3D1C108}" type="datetime1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0FF0-12BA-4AD2-863E-7A597712A60C}" type="datetime1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D09CD-CB9E-464D-A36E-192A8A9675A8}" type="datetime1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CAC7-1DFE-4DE4-B3E1-4B58DEE46C99}" type="datetime1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C44B-D890-4F14-AEBE-5D3D55F0ECCF}" type="datetime1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7F68A-EAB5-4E14-8F84-146889103343}" type="datetime1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A78F-92F0-4211-99DD-9F91B99B395E}" type="datetime1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A3B5-2EDE-46DC-993A-7BBEDFD281F7}" type="datetime1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B002-B534-4945-844F-E66BA7B7EBE0}" type="datetime1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A3D6529-453F-4142-8A3F-A6056B1E1B54}" type="datetime1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5FB4DD0-C468-40B6-B333-AA2D1F7051C3}" type="datetime1">
              <a:rPr lang="en-US" smtClean="0"/>
              <a:t>3/31/2020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08FC18F-2B16-4526-9F05-6538AEB757C4}" type="datetime1">
              <a:rPr lang="en-US" smtClean="0"/>
              <a:t>3/31/2020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2D6CD5D-78F3-4D1D-B86A-D6A3A7910C5C}" type="datetime1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>
            <a:normAutofit/>
          </a:bodyPr>
          <a:lstStyle/>
          <a:p>
            <a:r>
              <a:rPr lang="fa-IR" sz="4000" dirty="0" smtClean="0">
                <a:cs typeface="B Titr" panose="00000700000000000000" pitchFamily="2" charset="-78"/>
              </a:rPr>
              <a:t>به نام خدا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752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a-IR" dirty="0" smtClean="0">
                <a:solidFill>
                  <a:schemeClr val="tx1"/>
                </a:solidFill>
                <a:cs typeface="B Titr" panose="00000700000000000000" pitchFamily="2" charset="-78"/>
              </a:rPr>
              <a:t>نام درس حسابداری پیشرفته</a:t>
            </a:r>
          </a:p>
          <a:p>
            <a:pPr>
              <a:lnSpc>
                <a:spcPct val="150000"/>
              </a:lnSpc>
            </a:pPr>
            <a:r>
              <a:rPr lang="fa-IR" dirty="0" smtClean="0">
                <a:solidFill>
                  <a:schemeClr val="tx1"/>
                </a:solidFill>
                <a:cs typeface="B Titr" panose="00000700000000000000" pitchFamily="2" charset="-78"/>
              </a:rPr>
              <a:t>مدرس: مسعود صداقت</a:t>
            </a:r>
          </a:p>
          <a:p>
            <a:pPr>
              <a:lnSpc>
                <a:spcPct val="150000"/>
              </a:lnSpc>
            </a:pPr>
            <a:r>
              <a:rPr lang="fa-IR" dirty="0" smtClean="0">
                <a:solidFill>
                  <a:schemeClr val="tx1"/>
                </a:solidFill>
                <a:cs typeface="B Titr" panose="00000700000000000000" pitchFamily="2" charset="-78"/>
              </a:rPr>
              <a:t>رشته حسابداری</a:t>
            </a:r>
            <a:endParaRPr lang="en-US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467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096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r" rtl="1">
              <a:lnSpc>
                <a:spcPct val="150000"/>
              </a:lnSpc>
            </a:pPr>
            <a:r>
              <a:rPr lang="fa-IR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cs typeface="B Nazanin" panose="00000400000000000000" pitchFamily="2" charset="-78"/>
              </a:rPr>
              <a:t>مثال </a:t>
            </a:r>
            <a:r>
              <a:rPr lang="fa-IR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cs typeface="B Nazanin" panose="00000400000000000000" pitchFamily="2" charset="-78"/>
              </a:rPr>
              <a:t>1</a:t>
            </a:r>
            <a:r>
              <a:rPr lang="fa-IR" b="1" dirty="0">
                <a:cs typeface="B Nazanin" panose="00000400000000000000" pitchFamily="2" charset="-78"/>
              </a:rPr>
              <a:t/>
            </a:r>
            <a:br>
              <a:rPr lang="fa-IR" b="1" dirty="0">
                <a:cs typeface="B Nazanin" panose="00000400000000000000" pitchFamily="2" charset="-78"/>
              </a:rPr>
            </a:br>
            <a:r>
              <a:rPr lang="fa-IR" dirty="0">
                <a:cs typeface="B Nazanin" panose="00000400000000000000" pitchFamily="2" charset="-78"/>
              </a:rPr>
              <a:t>شرکت الف %100از سهام شرکت ب را به مبلغ 1.000.000ریال در ازای صدور 1000سهم 800ریالی به مبلغ </a:t>
            </a:r>
            <a:r>
              <a:rPr lang="fa-IR" dirty="0" smtClean="0">
                <a:cs typeface="B Nazanin" panose="00000400000000000000" pitchFamily="2" charset="-78"/>
              </a:rPr>
              <a:t>هر</a:t>
            </a:r>
            <a:r>
              <a:rPr lang="en-US" dirty="0" smtClean="0"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سهم </a:t>
            </a:r>
            <a:r>
              <a:rPr lang="fa-IR" dirty="0">
                <a:cs typeface="B Nazanin" panose="00000400000000000000" pitchFamily="2" charset="-78"/>
              </a:rPr>
              <a:t>1000ریال و پرداخت 10.000ریال بابت مشاوره ارزیاب خریداری کرد. مطلوب است ثبت مربوط به </a:t>
            </a:r>
            <a:r>
              <a:rPr lang="fa-IR" dirty="0" smtClean="0">
                <a:cs typeface="B Nazanin" panose="00000400000000000000" pitchFamily="2" charset="-78"/>
              </a:rPr>
              <a:t>سرمایه گذاری در دفاتر </a:t>
            </a:r>
            <a:r>
              <a:rPr lang="fa-IR" dirty="0">
                <a:cs typeface="B Nazanin" panose="00000400000000000000" pitchFamily="2" charset="-78"/>
              </a:rPr>
              <a:t>شرکت خریدار.</a:t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cs typeface="B Nazanin" panose="00000400000000000000" pitchFamily="2" charset="-78"/>
              </a:rPr>
              <a:t>پاسخ:</a:t>
            </a:r>
            <a:r>
              <a:rPr lang="fa-IR" b="1" dirty="0"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(ثبت مرکب)</a:t>
            </a:r>
            <a:r>
              <a:rPr lang="fa-IR" dirty="0">
                <a:cs typeface="B Nazanin" panose="00000400000000000000" pitchFamily="2" charset="-78"/>
              </a:rPr>
              <a:t/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dirty="0" smtClean="0">
                <a:cs typeface="B Nazanin" panose="00000400000000000000" pitchFamily="2" charset="-78"/>
              </a:rPr>
              <a:t>سرمایه گذاری </a:t>
            </a:r>
            <a:r>
              <a:rPr lang="fa-IR" dirty="0">
                <a:cs typeface="B Nazanin" panose="00000400000000000000" pitchFamily="2" charset="-78"/>
              </a:rPr>
              <a:t>در سهام شرکت ب (1.000.000+10.000) 1.010.000</a:t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dirty="0">
                <a:cs typeface="B Nazanin" panose="00000400000000000000" pitchFamily="2" charset="-78"/>
              </a:rPr>
              <a:t>وجه </a:t>
            </a:r>
            <a:r>
              <a:rPr lang="fa-IR" dirty="0" smtClean="0">
                <a:cs typeface="B Nazanin" panose="00000400000000000000" pitchFamily="2" charset="-78"/>
              </a:rPr>
              <a:t>نقد                      </a:t>
            </a:r>
            <a:r>
              <a:rPr lang="fa-IR" dirty="0">
                <a:cs typeface="B Nazanin" panose="00000400000000000000" pitchFamily="2" charset="-78"/>
              </a:rPr>
              <a:t>10.000</a:t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dirty="0" smtClean="0">
                <a:cs typeface="B Nazanin" panose="00000400000000000000" pitchFamily="2" charset="-78"/>
              </a:rPr>
              <a:t> </a:t>
            </a:r>
            <a:r>
              <a:rPr lang="fa-IR" dirty="0">
                <a:cs typeface="B Nazanin" panose="00000400000000000000" pitchFamily="2" charset="-78"/>
              </a:rPr>
              <a:t>سهام </a:t>
            </a:r>
            <a:r>
              <a:rPr lang="fa-IR" dirty="0" smtClean="0">
                <a:cs typeface="B Nazanin" panose="00000400000000000000" pitchFamily="2" charset="-78"/>
              </a:rPr>
              <a:t>عادی                 (1000×800</a:t>
            </a:r>
            <a:r>
              <a:rPr lang="fa-IR" dirty="0">
                <a:cs typeface="B Nazanin" panose="00000400000000000000" pitchFamily="2" charset="-78"/>
              </a:rPr>
              <a:t>) 800.000 </a:t>
            </a:r>
            <a:endParaRPr lang="fa-IR" dirty="0" smtClean="0">
              <a:cs typeface="B Nazanin" panose="00000400000000000000" pitchFamily="2" charset="-78"/>
            </a:endParaRPr>
          </a:p>
          <a:p>
            <a:pPr marL="109728" indent="0" algn="r" rtl="1">
              <a:lnSpc>
                <a:spcPct val="150000"/>
              </a:lnSpc>
              <a:buNone/>
            </a:pPr>
            <a:r>
              <a:rPr lang="fa-IR" dirty="0" smtClean="0">
                <a:cs typeface="B Nazanin" panose="00000400000000000000" pitchFamily="2" charset="-78"/>
              </a:rPr>
              <a:t>    صرف سهام                200.000 ( اختلاف </a:t>
            </a:r>
            <a:r>
              <a:rPr lang="fa-IR" dirty="0">
                <a:cs typeface="B Nazanin" panose="00000400000000000000" pitchFamily="2" charset="-78"/>
              </a:rPr>
              <a:t>قیمت اسمی و </a:t>
            </a:r>
            <a:r>
              <a:rPr lang="fa-IR" dirty="0" smtClean="0">
                <a:cs typeface="B Nazanin" panose="00000400000000000000" pitchFamily="2" charset="-78"/>
              </a:rPr>
              <a:t>بازار) </a:t>
            </a:r>
            <a:r>
              <a:rPr lang="fa-IR" dirty="0">
                <a:cs typeface="B Nazanin" panose="00000400000000000000" pitchFamily="2" charset="-78"/>
              </a:rPr>
              <a:t/>
            </a:r>
            <a:br>
              <a:rPr lang="fa-IR" dirty="0">
                <a:cs typeface="B Nazanin" panose="00000400000000000000" pitchFamily="2" charset="-78"/>
              </a:rPr>
            </a:b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5644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02491"/>
          </a:xfrm>
        </p:spPr>
        <p:txBody>
          <a:bodyPr>
            <a:normAutofit/>
          </a:bodyPr>
          <a:lstStyle/>
          <a:p>
            <a:pPr algn="r" rtl="1"/>
            <a:r>
              <a:rPr lang="fa-IR" sz="2000" b="1" dirty="0" smtClean="0">
                <a:cs typeface="B Nazanin" panose="00000400000000000000" pitchFamily="2" charset="-78"/>
              </a:rPr>
              <a:t>سرقفلی</a:t>
            </a:r>
          </a:p>
          <a:p>
            <a:pPr marL="109728" indent="0" algn="r" rtl="1">
              <a:buNone/>
            </a:pPr>
            <a:r>
              <a:rPr lang="fa-IR" sz="2000" b="1" dirty="0">
                <a:cs typeface="B Nazanin" panose="00000400000000000000" pitchFamily="2" charset="-78"/>
              </a:rPr>
              <a:t/>
            </a:r>
            <a:br>
              <a:rPr lang="fa-IR" sz="2000" b="1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دارایی های </a:t>
            </a:r>
            <a:r>
              <a:rPr lang="fa-IR" sz="2000" dirty="0">
                <a:cs typeface="B Nazanin" panose="00000400000000000000" pitchFamily="2" charset="-78"/>
              </a:rPr>
              <a:t>ناشناخته را سرقفلی میگویند و سرقفلی حداکثر تا 20سال مستهلک میگردد. مثال زیر برای روشن </a:t>
            </a:r>
            <a:r>
              <a:rPr lang="fa-IR" sz="2000" dirty="0" smtClean="0">
                <a:cs typeface="B Nazanin" panose="00000400000000000000" pitchFamily="2" charset="-78"/>
              </a:rPr>
              <a:t>شدن مفهوم </a:t>
            </a:r>
            <a:r>
              <a:rPr lang="fa-IR" sz="2000" dirty="0">
                <a:cs typeface="B Nazanin" panose="00000400000000000000" pitchFamily="2" charset="-78"/>
              </a:rPr>
              <a:t>سرقفلی بیان میگردد </a:t>
            </a:r>
            <a:r>
              <a:rPr lang="fa-IR" sz="2000" dirty="0" smtClean="0">
                <a:cs typeface="B Nazanin" panose="00000400000000000000" pitchFamily="2" charset="-78"/>
              </a:rPr>
              <a:t>:</a:t>
            </a:r>
          </a:p>
          <a:p>
            <a:pPr marL="109728" indent="0" algn="r" rtl="1">
              <a:buNone/>
            </a:pPr>
            <a:r>
              <a:rPr lang="fa-IR" sz="1800" b="1" dirty="0">
                <a:cs typeface="B Nazanin" panose="00000400000000000000" pitchFamily="2" charset="-78"/>
              </a:rPr>
              <a:t>مثال </a:t>
            </a:r>
            <a:r>
              <a:rPr lang="fa-IR" sz="1800" b="1" dirty="0" smtClean="0">
                <a:cs typeface="B Nazanin" panose="00000400000000000000" pitchFamily="2" charset="-78"/>
              </a:rPr>
              <a:t> 2</a:t>
            </a:r>
            <a:r>
              <a:rPr lang="fa-IR" sz="1800" b="1" dirty="0">
                <a:cs typeface="B Nazanin" panose="00000400000000000000" pitchFamily="2" charset="-78"/>
              </a:rPr>
              <a:t/>
            </a:r>
            <a:br>
              <a:rPr lang="fa-IR" sz="1800" b="1" dirty="0">
                <a:cs typeface="B Nazanin" panose="00000400000000000000" pitchFamily="2" charset="-78"/>
              </a:rPr>
            </a:br>
            <a:r>
              <a:rPr lang="fa-IR" sz="1800" dirty="0">
                <a:cs typeface="B Nazanin" panose="00000400000000000000" pitchFamily="2" charset="-78"/>
              </a:rPr>
              <a:t>فرض کنید در تاریخ 1/01/01 × شرکت الف %100شرکت ب را به مبلغ 6.000.000ریال به صورت نقد </a:t>
            </a:r>
            <a:r>
              <a:rPr lang="fa-IR" sz="1800" dirty="0" smtClean="0">
                <a:cs typeface="B Nazanin" panose="00000400000000000000" pitchFamily="2" charset="-78"/>
              </a:rPr>
              <a:t>خریداری نمود. علاوه </a:t>
            </a:r>
            <a:r>
              <a:rPr lang="fa-IR" sz="1800" dirty="0">
                <a:cs typeface="B Nazanin" panose="00000400000000000000" pitchFamily="2" charset="-78"/>
              </a:rPr>
              <a:t>بر آن بابت </a:t>
            </a:r>
            <a:r>
              <a:rPr lang="fa-IR" sz="1800" dirty="0" smtClean="0">
                <a:cs typeface="B Nazanin" panose="00000400000000000000" pitchFamily="2" charset="-78"/>
              </a:rPr>
              <a:t>حقا لزحمه </a:t>
            </a:r>
            <a:r>
              <a:rPr lang="fa-IR" sz="1800" dirty="0">
                <a:cs typeface="B Nazanin" panose="00000400000000000000" pitchFamily="2" charset="-78"/>
              </a:rPr>
              <a:t>و حسابداری 500.000ریال پرداخت نموده است. ترازنامه شرکت ب به ارزش دفتری و بازار </a:t>
            </a:r>
            <a:r>
              <a:rPr lang="fa-IR" sz="1800" dirty="0" smtClean="0">
                <a:cs typeface="B Nazanin" panose="00000400000000000000" pitchFamily="2" charset="-78"/>
              </a:rPr>
              <a:t>به شرح </a:t>
            </a:r>
            <a:r>
              <a:rPr lang="fa-IR" sz="1800" dirty="0">
                <a:cs typeface="B Nazanin" panose="00000400000000000000" pitchFamily="2" charset="-78"/>
              </a:rPr>
              <a:t>زیر میباشد </a:t>
            </a:r>
            <a:r>
              <a:rPr lang="fa-IR" sz="1800" dirty="0" smtClean="0">
                <a:cs typeface="B Nazanin" panose="00000400000000000000" pitchFamily="2" charset="-78"/>
              </a:rPr>
              <a:t>:</a:t>
            </a:r>
          </a:p>
          <a:p>
            <a:pPr marL="109728" indent="0" algn="r" rtl="1">
              <a:buNone/>
            </a:pPr>
            <a:r>
              <a:rPr lang="fa-IR" sz="2000" dirty="0"/>
              <a:t/>
            </a:r>
            <a:br>
              <a:rPr lang="fa-IR" sz="2000" dirty="0"/>
            </a:b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endParaRPr lang="en-US" sz="2000" dirty="0">
              <a:cs typeface="B Nazanin" panose="00000400000000000000" pitchFamily="2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124200"/>
            <a:ext cx="4724400" cy="3048000"/>
          </a:xfrm>
          <a:prstGeom prst="rect">
            <a:avLst/>
          </a:prstGeom>
          <a:ln w="88900" cap="sq" cmpd="thickThin">
            <a:solidFill>
              <a:schemeClr val="accent1">
                <a:lumMod val="7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115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096000"/>
          </a:xfrm>
          <a:ln>
            <a:solidFill>
              <a:schemeClr val="accent1">
                <a:lumMod val="40000"/>
                <a:lumOff val="60000"/>
              </a:schemeClr>
            </a:solidFill>
            <a:prstDash val="solid"/>
          </a:ln>
        </p:spPr>
        <p:txBody>
          <a:bodyPr/>
          <a:lstStyle/>
          <a:p>
            <a:pPr marL="109728" indent="0" algn="r" rtl="1">
              <a:buNone/>
            </a:pPr>
            <a:r>
              <a:rPr lang="fa-IR" sz="2000" dirty="0" smtClean="0">
                <a:cs typeface="B Nazanin" panose="00000400000000000000" pitchFamily="2" charset="-78"/>
              </a:rPr>
              <a:t>الف</a:t>
            </a:r>
            <a:r>
              <a:rPr lang="fa-IR" sz="2000" dirty="0">
                <a:cs typeface="B Nazanin" panose="00000400000000000000" pitchFamily="2" charset="-78"/>
              </a:rPr>
              <a:t>: ثبت زمانی سرمایه گذاری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ب: شناسایی سرقفلی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ج: باقی مانده عمر مفید تجهیزات و ساختمان 5سال است و شرکت اصلی قصد دارد سرقفلی </a:t>
            </a:r>
            <a:r>
              <a:rPr lang="fa-IR" sz="2000" dirty="0" smtClean="0">
                <a:cs typeface="B Nazanin" panose="00000400000000000000" pitchFamily="2" charset="-78"/>
              </a:rPr>
              <a:t>را</a:t>
            </a:r>
            <a:r>
              <a:rPr lang="fa-IR" sz="2000" dirty="0">
                <a:cs typeface="B Nazanin" panose="00000400000000000000" pitchFamily="2" charset="-78"/>
              </a:rPr>
              <a:t> </a:t>
            </a:r>
            <a:r>
              <a:rPr lang="fa-IR" sz="2000" dirty="0" smtClean="0">
                <a:cs typeface="B Nazanin" panose="00000400000000000000" pitchFamily="2" charset="-78"/>
              </a:rPr>
              <a:t>10ساله </a:t>
            </a:r>
            <a:r>
              <a:rPr lang="fa-IR" sz="2000" dirty="0">
                <a:cs typeface="B Nazanin" panose="00000400000000000000" pitchFamily="2" charset="-78"/>
              </a:rPr>
              <a:t>مستهلک نماید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  <a:r>
              <a:rPr lang="fa-IR" sz="2400" dirty="0">
                <a:cs typeface="B Nazanin" panose="00000400000000000000" pitchFamily="2" charset="-78"/>
              </a:rPr>
              <a:t/>
            </a:r>
            <a:br>
              <a:rPr lang="fa-IR" sz="2400" dirty="0">
                <a:cs typeface="B Nazanin" panose="00000400000000000000" pitchFamily="2" charset="-78"/>
              </a:rPr>
            </a:br>
            <a:r>
              <a:rPr lang="fa-IR" sz="2400" dirty="0">
                <a:cs typeface="B Nazanin" panose="00000400000000000000" pitchFamily="2" charset="-78"/>
              </a:rPr>
              <a:t>انجام </a:t>
            </a:r>
            <a:r>
              <a:rPr lang="fa-IR" sz="2400" dirty="0" smtClean="0">
                <a:cs typeface="B Nazanin" panose="00000400000000000000" pitchFamily="2" charset="-78"/>
              </a:rPr>
              <a:t>ثبت های </a:t>
            </a:r>
            <a:r>
              <a:rPr lang="fa-IR" sz="2400" dirty="0">
                <a:cs typeface="B Nazanin" panose="00000400000000000000" pitchFamily="2" charset="-78"/>
              </a:rPr>
              <a:t>لازم در دفاتر شرکت اصلی در پایان سال مالی </a:t>
            </a:r>
            <a:br>
              <a:rPr lang="fa-IR" sz="2400" dirty="0">
                <a:cs typeface="B Nazanin" panose="00000400000000000000" pitchFamily="2" charset="-78"/>
              </a:rPr>
            </a:br>
            <a:endParaRPr lang="en-US" sz="2400" dirty="0" smtClean="0">
              <a:cs typeface="B Nazanin" panose="00000400000000000000" pitchFamily="2" charset="-78"/>
            </a:endParaRPr>
          </a:p>
          <a:p>
            <a:pPr marL="109728" indent="0" algn="r" rtl="1">
              <a:buNone/>
            </a:pPr>
            <a:r>
              <a:rPr lang="fa-IR" sz="1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پاسخ </a:t>
            </a:r>
            <a:r>
              <a:rPr lang="fa-IR" sz="1800" b="1" dirty="0">
                <a:solidFill>
                  <a:srgbClr val="FF0000"/>
                </a:solidFill>
                <a:cs typeface="B Nazanin" panose="00000400000000000000" pitchFamily="2" charset="-78"/>
              </a:rPr>
              <a:t>الف</a:t>
            </a:r>
            <a:r>
              <a:rPr lang="fa-IR" sz="1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:</a:t>
            </a:r>
            <a:r>
              <a:rPr lang="fa-IR" sz="1800" b="1" dirty="0">
                <a:cs typeface="B Nazanin" panose="00000400000000000000" pitchFamily="2" charset="-78"/>
              </a:rPr>
              <a:t/>
            </a:r>
            <a:br>
              <a:rPr lang="fa-IR" sz="1800" b="1" dirty="0">
                <a:cs typeface="B Nazanin" panose="00000400000000000000" pitchFamily="2" charset="-78"/>
              </a:rPr>
            </a:br>
            <a:r>
              <a:rPr lang="fa-IR" sz="1800" dirty="0">
                <a:cs typeface="B Nazanin" panose="00000400000000000000" pitchFamily="2" charset="-78"/>
              </a:rPr>
              <a:t>(6.000.000+500.000) 6.500.000 </a:t>
            </a:r>
            <a:r>
              <a:rPr lang="en-US" sz="1800" dirty="0" smtClean="0">
                <a:cs typeface="B Nazanin" panose="00000400000000000000" pitchFamily="2" charset="-78"/>
              </a:rPr>
              <a:t>    </a:t>
            </a:r>
            <a:r>
              <a:rPr lang="fa-IR" sz="1800" dirty="0" smtClean="0">
                <a:cs typeface="B Nazanin" panose="00000400000000000000" pitchFamily="2" charset="-78"/>
              </a:rPr>
              <a:t>سرمایه گذاری </a:t>
            </a:r>
            <a:r>
              <a:rPr lang="fa-IR" sz="1800" dirty="0">
                <a:cs typeface="B Nazanin" panose="00000400000000000000" pitchFamily="2" charset="-78"/>
              </a:rPr>
              <a:t>در شرکت ب</a:t>
            </a:r>
            <a:br>
              <a:rPr lang="fa-IR" sz="1800" dirty="0">
                <a:cs typeface="B Nazanin" panose="00000400000000000000" pitchFamily="2" charset="-78"/>
              </a:rPr>
            </a:br>
            <a:r>
              <a:rPr lang="fa-IR" sz="1800" dirty="0">
                <a:cs typeface="B Nazanin" panose="00000400000000000000" pitchFamily="2" charset="-78"/>
              </a:rPr>
              <a:t>6.500.000 </a:t>
            </a:r>
            <a:r>
              <a:rPr lang="fa-IR" sz="1800" dirty="0" smtClean="0">
                <a:cs typeface="B Nazanin" panose="00000400000000000000" pitchFamily="2" charset="-78"/>
              </a:rPr>
              <a:t>                                     وجه نقد</a:t>
            </a:r>
            <a:r>
              <a:rPr lang="fa-IR" sz="1800" dirty="0">
                <a:cs typeface="B Nazanin" panose="00000400000000000000" pitchFamily="2" charset="-78"/>
              </a:rPr>
              <a:t/>
            </a:r>
            <a:br>
              <a:rPr lang="fa-IR" sz="1800" dirty="0">
                <a:cs typeface="B Nazanin" panose="00000400000000000000" pitchFamily="2" charset="-78"/>
              </a:rPr>
            </a:br>
            <a:endParaRPr lang="fa-IR" sz="1800" dirty="0" smtClean="0">
              <a:cs typeface="B Nazanin" panose="00000400000000000000" pitchFamily="2" charset="-78"/>
            </a:endParaRPr>
          </a:p>
          <a:p>
            <a:pPr marL="109728" indent="0" algn="r">
              <a:buNone/>
            </a:pPr>
            <a:r>
              <a:rPr lang="fa-IR" sz="1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 پاسخ </a:t>
            </a:r>
            <a:r>
              <a:rPr lang="fa-IR" sz="1800" b="1" dirty="0">
                <a:solidFill>
                  <a:srgbClr val="FF0000"/>
                </a:solidFill>
                <a:cs typeface="B Nazanin" panose="00000400000000000000" pitchFamily="2" charset="-78"/>
              </a:rPr>
              <a:t>ب:</a:t>
            </a:r>
            <a:r>
              <a:rPr lang="fa-IR" sz="1800" b="1" dirty="0">
                <a:cs typeface="B Nazanin" panose="00000400000000000000" pitchFamily="2" charset="-78"/>
              </a:rPr>
              <a:t/>
            </a:r>
            <a:br>
              <a:rPr lang="fa-IR" sz="1800" b="1" dirty="0">
                <a:cs typeface="B Nazanin" panose="00000400000000000000" pitchFamily="2" charset="-78"/>
              </a:rPr>
            </a:br>
            <a:endParaRPr lang="en-US" sz="1800" dirty="0">
              <a:cs typeface="B Nazanin" panose="00000400000000000000" pitchFamily="2" charset="-7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886200"/>
            <a:ext cx="6610350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4788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457201"/>
            <a:ext cx="8229600" cy="4419600"/>
          </a:xfrm>
          <a:ln w="762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r" rtl="1">
              <a:lnSpc>
                <a:spcPct val="150000"/>
              </a:lnSpc>
            </a:pPr>
            <a:r>
              <a:rPr lang="fa-IR" sz="2000" b="1" dirty="0">
                <a:solidFill>
                  <a:srgbClr val="FF0000"/>
                </a:solidFill>
                <a:cs typeface="B Nazanin" panose="00000400000000000000" pitchFamily="2" charset="-78"/>
              </a:rPr>
              <a:t>پاسخ ج</a:t>
            </a:r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:</a:t>
            </a:r>
          </a:p>
          <a:p>
            <a:pPr algn="r" rtl="1">
              <a:lnSpc>
                <a:spcPct val="200000"/>
              </a:lnSpc>
            </a:pPr>
            <a:r>
              <a:rPr lang="fa-IR" sz="1800" b="1" dirty="0">
                <a:cs typeface="B Nazanin" panose="00000400000000000000" pitchFamily="2" charset="-78"/>
              </a:rPr>
              <a:t/>
            </a:r>
            <a:br>
              <a:rPr lang="fa-IR" sz="1800" b="1" dirty="0">
                <a:cs typeface="B Nazanin" panose="00000400000000000000" pitchFamily="2" charset="-78"/>
              </a:rPr>
            </a:br>
            <a:r>
              <a:rPr lang="fa-IR" sz="1800" b="1" dirty="0" smtClean="0">
                <a:cs typeface="B Nazanin" panose="00000400000000000000" pitchFamily="2" charset="-78"/>
              </a:rPr>
              <a:t>(با </a:t>
            </a:r>
            <a:r>
              <a:rPr lang="fa-IR" sz="1800" b="1" dirty="0">
                <a:cs typeface="B Nazanin" panose="00000400000000000000" pitchFamily="2" charset="-78"/>
              </a:rPr>
              <a:t>فرض وجود </a:t>
            </a:r>
            <a:r>
              <a:rPr lang="fa-IR" sz="1800" b="1" dirty="0" smtClean="0">
                <a:cs typeface="B Nazanin" panose="00000400000000000000" pitchFamily="2" charset="-78"/>
              </a:rPr>
              <a:t>سود) </a:t>
            </a:r>
            <a:r>
              <a:rPr lang="fa-IR" sz="1800" b="1" dirty="0">
                <a:cs typeface="B Nazanin" panose="00000400000000000000" pitchFamily="2" charset="-78"/>
              </a:rPr>
              <a:t>ثبت بابت سود خالص شرکت فرعی:</a:t>
            </a:r>
            <a:br>
              <a:rPr lang="fa-IR" sz="1800" b="1" dirty="0">
                <a:cs typeface="B Nazanin" panose="00000400000000000000" pitchFamily="2" charset="-78"/>
              </a:rPr>
            </a:br>
            <a:r>
              <a:rPr lang="fa-IR" sz="1800" dirty="0" smtClean="0">
                <a:cs typeface="B Nazanin" panose="00000400000000000000" pitchFamily="2" charset="-78"/>
              </a:rPr>
              <a:t>سرمایه گذاری </a:t>
            </a:r>
            <a:r>
              <a:rPr lang="fa-IR" sz="1800" dirty="0">
                <a:cs typeface="B Nazanin" panose="00000400000000000000" pitchFamily="2" charset="-78"/>
              </a:rPr>
              <a:t>در شرکت ب </a:t>
            </a:r>
            <a:r>
              <a:rPr lang="fa-IR" sz="1800" dirty="0" smtClean="0">
                <a:cs typeface="B Nazanin" panose="00000400000000000000" pitchFamily="2" charset="-78"/>
              </a:rPr>
              <a:t>       ××××</a:t>
            </a:r>
            <a:r>
              <a:rPr lang="fa-IR" sz="1800" dirty="0">
                <a:cs typeface="B Nazanin" panose="00000400000000000000" pitchFamily="2" charset="-78"/>
              </a:rPr>
              <a:t/>
            </a:r>
            <a:br>
              <a:rPr lang="fa-IR" sz="1800" dirty="0">
                <a:cs typeface="B Nazanin" panose="00000400000000000000" pitchFamily="2" charset="-78"/>
              </a:rPr>
            </a:br>
            <a:r>
              <a:rPr lang="fa-IR" sz="1800" dirty="0">
                <a:cs typeface="B Nazanin" panose="00000400000000000000" pitchFamily="2" charset="-78"/>
              </a:rPr>
              <a:t>درآمد حاصل از </a:t>
            </a:r>
            <a:r>
              <a:rPr lang="fa-IR" sz="1800" dirty="0" smtClean="0">
                <a:cs typeface="B Nazanin" panose="00000400000000000000" pitchFamily="2" charset="-78"/>
              </a:rPr>
              <a:t>سرمایه گذاری    </a:t>
            </a:r>
            <a:r>
              <a:rPr lang="fa-IR" sz="1800" dirty="0">
                <a:cs typeface="B Nazanin" panose="00000400000000000000" pitchFamily="2" charset="-78"/>
              </a:rPr>
              <a:t>××××</a:t>
            </a:r>
            <a:br>
              <a:rPr lang="fa-IR" sz="1800" dirty="0">
                <a:cs typeface="B Nazanin" panose="00000400000000000000" pitchFamily="2" charset="-78"/>
              </a:rPr>
            </a:br>
            <a:r>
              <a:rPr lang="fa-IR" sz="1800" b="1" dirty="0">
                <a:cs typeface="B Nazanin" panose="00000400000000000000" pitchFamily="2" charset="-78"/>
              </a:rPr>
              <a:t>ثبت بابت سود سهام پرداختی شرکت فرعی:</a:t>
            </a:r>
            <a:br>
              <a:rPr lang="fa-IR" sz="1800" b="1" dirty="0">
                <a:cs typeface="B Nazanin" panose="00000400000000000000" pitchFamily="2" charset="-78"/>
              </a:rPr>
            </a:br>
            <a:r>
              <a:rPr lang="fa-IR" sz="1800" dirty="0">
                <a:cs typeface="B Nazanin" panose="00000400000000000000" pitchFamily="2" charset="-78"/>
              </a:rPr>
              <a:t>وجه نقد/سود سهام دریافتی </a:t>
            </a:r>
            <a:r>
              <a:rPr lang="fa-IR" sz="1800" dirty="0" smtClean="0">
                <a:cs typeface="B Nazanin" panose="00000400000000000000" pitchFamily="2" charset="-78"/>
              </a:rPr>
              <a:t>     ××××</a:t>
            </a:r>
            <a:r>
              <a:rPr lang="fa-IR" sz="1800" dirty="0">
                <a:cs typeface="B Nazanin" panose="00000400000000000000" pitchFamily="2" charset="-78"/>
              </a:rPr>
              <a:t/>
            </a:r>
            <a:br>
              <a:rPr lang="fa-IR" sz="1800" dirty="0">
                <a:cs typeface="B Nazanin" panose="00000400000000000000" pitchFamily="2" charset="-78"/>
              </a:rPr>
            </a:br>
            <a:r>
              <a:rPr lang="fa-IR" sz="1800" dirty="0" smtClean="0">
                <a:cs typeface="B Nazanin" panose="00000400000000000000" pitchFamily="2" charset="-78"/>
              </a:rPr>
              <a:t>سرمایه گذاری                            ×××× </a:t>
            </a:r>
            <a:r>
              <a:rPr lang="fa-IR" sz="1800" dirty="0">
                <a:cs typeface="B Nazanin" panose="00000400000000000000" pitchFamily="2" charset="-78"/>
              </a:rPr>
              <a:t/>
            </a:r>
            <a:br>
              <a:rPr lang="fa-IR" sz="1800" dirty="0">
                <a:cs typeface="B Nazanin" panose="00000400000000000000" pitchFamily="2" charset="-78"/>
              </a:rPr>
            </a:br>
            <a:endParaRPr lang="en-US" sz="1800" dirty="0"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0201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685800"/>
          </a:xfrm>
        </p:spPr>
        <p:txBody>
          <a:bodyPr>
            <a:normAutofit/>
          </a:bodyPr>
          <a:lstStyle/>
          <a:p>
            <a:pPr algn="r"/>
            <a:r>
              <a:rPr lang="fa-IR" sz="2400" b="1" dirty="0">
                <a:solidFill>
                  <a:schemeClr val="tx1"/>
                </a:solidFill>
                <a:cs typeface="B Nazanin" panose="00000400000000000000" pitchFamily="2" charset="-78"/>
              </a:rPr>
              <a:t>محاسبه ارزش واقعی دارایی</a:t>
            </a:r>
            <a:endParaRPr lang="en-US" sz="24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43000" y="685800"/>
            <a:ext cx="7543800" cy="6019800"/>
          </a:xfrm>
        </p:spPr>
        <p:txBody>
          <a:bodyPr>
            <a:normAutofit fontScale="40000" lnSpcReduction="20000"/>
          </a:bodyPr>
          <a:lstStyle/>
          <a:p>
            <a:pPr marL="109728" indent="0" algn="r" rtl="1">
              <a:lnSpc>
                <a:spcPct val="170000"/>
              </a:lnSpc>
              <a:buNone/>
            </a:pP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/>
            </a:r>
            <a:b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</a:br>
            <a:r>
              <a:rPr lang="fa-IR" sz="3400" b="1" dirty="0">
                <a:solidFill>
                  <a:srgbClr val="FF0000"/>
                </a:solidFill>
                <a:cs typeface="B Nazanin" panose="00000400000000000000" pitchFamily="2" charset="-78"/>
              </a:rPr>
              <a:t>ثبت بابت موجودی کالا</a:t>
            </a:r>
            <a:r>
              <a:rPr lang="fa-IR" sz="3400" dirty="0">
                <a:solidFill>
                  <a:srgbClr val="FF0000"/>
                </a:solidFill>
                <a:cs typeface="B Nazanin" panose="00000400000000000000" pitchFamily="2" charset="-78"/>
              </a:rPr>
              <a:t>: </a:t>
            </a:r>
            <a:endParaRPr lang="fa-IR" sz="3400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marL="109728" indent="0" algn="r" rtl="1">
              <a:lnSpc>
                <a:spcPct val="170000"/>
              </a:lnSpc>
              <a:buNone/>
            </a:pPr>
            <a:r>
              <a:rPr lang="fa-IR" dirty="0" smtClean="0">
                <a:cs typeface="B Nazanin" panose="00000400000000000000" pitchFamily="2" charset="-78"/>
              </a:rPr>
              <a:t>(موجودی </a:t>
            </a:r>
            <a:r>
              <a:rPr lang="fa-IR" dirty="0">
                <a:cs typeface="B Nazanin" panose="00000400000000000000" pitchFamily="2" charset="-78"/>
              </a:rPr>
              <a:t>کالا مستهلک نمیشود و ارتباط مستقیمی با درآمد </a:t>
            </a:r>
            <a:r>
              <a:rPr lang="fa-IR" dirty="0" smtClean="0">
                <a:cs typeface="B Nazanin" panose="00000400000000000000" pitchFamily="2" charset="-78"/>
              </a:rPr>
              <a:t>دارد)</a:t>
            </a:r>
            <a:r>
              <a:rPr lang="fa-IR" dirty="0">
                <a:cs typeface="B Nazanin" panose="00000400000000000000" pitchFamily="2" charset="-78"/>
              </a:rPr>
              <a:t/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dirty="0">
                <a:cs typeface="B Nazanin" panose="00000400000000000000" pitchFamily="2" charset="-78"/>
              </a:rPr>
              <a:t>درآمد حاصل از </a:t>
            </a:r>
            <a:r>
              <a:rPr lang="fa-IR" dirty="0" smtClean="0">
                <a:cs typeface="B Nazanin" panose="00000400000000000000" pitchFamily="2" charset="-78"/>
              </a:rPr>
              <a:t>سرمایه گذاری      </a:t>
            </a:r>
            <a:r>
              <a:rPr lang="fa-IR" dirty="0">
                <a:cs typeface="B Nazanin" panose="00000400000000000000" pitchFamily="2" charset="-78"/>
              </a:rPr>
              <a:t>150.000</a:t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dirty="0" smtClean="0">
                <a:cs typeface="B Nazanin" panose="00000400000000000000" pitchFamily="2" charset="-78"/>
              </a:rPr>
              <a:t>سرمایه گذاری </a:t>
            </a:r>
            <a:r>
              <a:rPr lang="fa-IR" dirty="0">
                <a:cs typeface="B Nazanin" panose="00000400000000000000" pitchFamily="2" charset="-78"/>
              </a:rPr>
              <a:t>در سهام شرکت ب </a:t>
            </a:r>
            <a:r>
              <a:rPr lang="fa-IR" dirty="0" smtClean="0">
                <a:cs typeface="B Nazanin" panose="00000400000000000000" pitchFamily="2" charset="-78"/>
              </a:rPr>
              <a:t> 150.000</a:t>
            </a:r>
          </a:p>
          <a:p>
            <a:pPr marL="109728" indent="0" algn="r" rtl="1">
              <a:lnSpc>
                <a:spcPct val="170000"/>
              </a:lnSpc>
              <a:buNone/>
            </a:pPr>
            <a:r>
              <a:rPr lang="fa-IR" dirty="0">
                <a:cs typeface="B Nazanin" panose="00000400000000000000" pitchFamily="2" charset="-78"/>
              </a:rPr>
              <a:t/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sz="3400" b="1" dirty="0">
                <a:solidFill>
                  <a:srgbClr val="FF0000"/>
                </a:solidFill>
                <a:cs typeface="B Nazanin" panose="00000400000000000000" pitchFamily="2" charset="-78"/>
              </a:rPr>
              <a:t>ثبت بابت ساختمان:</a:t>
            </a:r>
            <a:r>
              <a:rPr lang="fa-IR" b="1" dirty="0">
                <a:cs typeface="B Nazanin" panose="00000400000000000000" pitchFamily="2" charset="-78"/>
              </a:rPr>
              <a:t/>
            </a:r>
            <a:br>
              <a:rPr lang="fa-IR" b="1" dirty="0">
                <a:cs typeface="B Nazanin" panose="00000400000000000000" pitchFamily="2" charset="-78"/>
              </a:rPr>
            </a:br>
            <a:r>
              <a:rPr lang="fa-IR" dirty="0">
                <a:cs typeface="B Nazanin" panose="00000400000000000000" pitchFamily="2" charset="-78"/>
              </a:rPr>
              <a:t>درآمد حاصل از </a:t>
            </a:r>
            <a:r>
              <a:rPr lang="fa-IR" dirty="0" smtClean="0">
                <a:cs typeface="B Nazanin" panose="00000400000000000000" pitchFamily="2" charset="-78"/>
              </a:rPr>
              <a:t>سرمایه گذاری       </a:t>
            </a:r>
            <a:r>
              <a:rPr lang="fa-IR" dirty="0">
                <a:cs typeface="B Nazanin" panose="00000400000000000000" pitchFamily="2" charset="-78"/>
              </a:rPr>
              <a:t>60.000</a:t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dirty="0" smtClean="0">
                <a:cs typeface="B Nazanin" panose="00000400000000000000" pitchFamily="2" charset="-78"/>
              </a:rPr>
              <a:t>سرمایه گذاری </a:t>
            </a:r>
            <a:r>
              <a:rPr lang="fa-IR" dirty="0">
                <a:cs typeface="B Nazanin" panose="00000400000000000000" pitchFamily="2" charset="-78"/>
              </a:rPr>
              <a:t>در سهام شرکت ب </a:t>
            </a:r>
            <a:r>
              <a:rPr lang="fa-IR" dirty="0" smtClean="0">
                <a:cs typeface="B Nazanin" panose="00000400000000000000" pitchFamily="2" charset="-78"/>
              </a:rPr>
              <a:t>  60.000   (عمر </a:t>
            </a:r>
            <a:r>
              <a:rPr lang="fa-IR" dirty="0">
                <a:cs typeface="B Nazanin" panose="00000400000000000000" pitchFamily="2" charset="-78"/>
              </a:rPr>
              <a:t>مفید 5سال ÷ </a:t>
            </a:r>
            <a:r>
              <a:rPr lang="fa-IR" dirty="0" smtClean="0">
                <a:cs typeface="B Nazanin" panose="00000400000000000000" pitchFamily="2" charset="-78"/>
              </a:rPr>
              <a:t>300.000)</a:t>
            </a:r>
          </a:p>
          <a:p>
            <a:pPr marL="109728" indent="0" algn="r" rtl="1">
              <a:lnSpc>
                <a:spcPct val="170000"/>
              </a:lnSpc>
              <a:buNone/>
            </a:pPr>
            <a:r>
              <a:rPr lang="fa-IR" dirty="0">
                <a:cs typeface="B Nazanin" panose="00000400000000000000" pitchFamily="2" charset="-78"/>
              </a:rPr>
              <a:t/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sz="3400" b="1" dirty="0">
                <a:solidFill>
                  <a:srgbClr val="FF0000"/>
                </a:solidFill>
                <a:cs typeface="B Nazanin" panose="00000400000000000000" pitchFamily="2" charset="-78"/>
              </a:rPr>
              <a:t>ثبت بابت تجهیزات:</a:t>
            </a:r>
            <a:r>
              <a:rPr lang="fa-IR" b="1" dirty="0">
                <a:cs typeface="B Nazanin" panose="00000400000000000000" pitchFamily="2" charset="-78"/>
              </a:rPr>
              <a:t/>
            </a:r>
            <a:br>
              <a:rPr lang="fa-IR" b="1" dirty="0">
                <a:cs typeface="B Nazanin" panose="00000400000000000000" pitchFamily="2" charset="-78"/>
              </a:rPr>
            </a:br>
            <a:r>
              <a:rPr lang="fa-IR" dirty="0">
                <a:cs typeface="B Nazanin" panose="00000400000000000000" pitchFamily="2" charset="-78"/>
              </a:rPr>
              <a:t>درآمد حاصل از </a:t>
            </a:r>
            <a:r>
              <a:rPr lang="fa-IR" dirty="0" smtClean="0">
                <a:cs typeface="B Nazanin" panose="00000400000000000000" pitchFamily="2" charset="-78"/>
              </a:rPr>
              <a:t>سرمایه گذاری       40.000 </a:t>
            </a:r>
            <a:r>
              <a:rPr lang="fa-IR" dirty="0">
                <a:cs typeface="B Nazanin" panose="00000400000000000000" pitchFamily="2" charset="-78"/>
              </a:rPr>
              <a:t/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dirty="0" smtClean="0">
                <a:cs typeface="B Nazanin" panose="00000400000000000000" pitchFamily="2" charset="-78"/>
              </a:rPr>
              <a:t>سرمایه گذاری </a:t>
            </a:r>
            <a:r>
              <a:rPr lang="fa-IR" dirty="0">
                <a:cs typeface="B Nazanin" panose="00000400000000000000" pitchFamily="2" charset="-78"/>
              </a:rPr>
              <a:t>در سهام شرکت ب </a:t>
            </a:r>
            <a:r>
              <a:rPr lang="fa-IR" dirty="0" smtClean="0">
                <a:cs typeface="B Nazanin" panose="00000400000000000000" pitchFamily="2" charset="-78"/>
              </a:rPr>
              <a:t>   40.000   (عمر </a:t>
            </a:r>
            <a:r>
              <a:rPr lang="fa-IR" dirty="0">
                <a:cs typeface="B Nazanin" panose="00000400000000000000" pitchFamily="2" charset="-78"/>
              </a:rPr>
              <a:t>مفید 5سال ÷ </a:t>
            </a:r>
            <a:r>
              <a:rPr lang="fa-IR" dirty="0" smtClean="0">
                <a:cs typeface="B Nazanin" panose="00000400000000000000" pitchFamily="2" charset="-78"/>
              </a:rPr>
              <a:t>200.000)</a:t>
            </a:r>
          </a:p>
          <a:p>
            <a:pPr marL="109728" indent="0" algn="r" rtl="1">
              <a:lnSpc>
                <a:spcPct val="170000"/>
              </a:lnSpc>
              <a:buNone/>
            </a:pPr>
            <a:r>
              <a:rPr lang="fa-IR" dirty="0">
                <a:cs typeface="B Nazanin" panose="00000400000000000000" pitchFamily="2" charset="-78"/>
              </a:rPr>
              <a:t/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sz="3400" b="1" dirty="0">
                <a:solidFill>
                  <a:srgbClr val="FF0000"/>
                </a:solidFill>
                <a:cs typeface="B Nazanin" panose="00000400000000000000" pitchFamily="2" charset="-78"/>
              </a:rPr>
              <a:t>ثبت بابت سرقفلی:</a:t>
            </a:r>
            <a:r>
              <a:rPr lang="fa-IR" b="1" dirty="0">
                <a:cs typeface="B Nazanin" panose="00000400000000000000" pitchFamily="2" charset="-78"/>
              </a:rPr>
              <a:t/>
            </a:r>
            <a:br>
              <a:rPr lang="fa-IR" b="1" dirty="0">
                <a:cs typeface="B Nazanin" panose="00000400000000000000" pitchFamily="2" charset="-78"/>
              </a:rPr>
            </a:br>
            <a:r>
              <a:rPr lang="fa-IR" dirty="0">
                <a:cs typeface="B Nazanin" panose="00000400000000000000" pitchFamily="2" charset="-78"/>
              </a:rPr>
              <a:t>درآمد حاصل از سرمایه </a:t>
            </a:r>
            <a:r>
              <a:rPr lang="fa-IR" dirty="0" smtClean="0">
                <a:cs typeface="B Nazanin" panose="00000400000000000000" pitchFamily="2" charset="-78"/>
              </a:rPr>
              <a:t>گذاری      255.000   </a:t>
            </a:r>
            <a:r>
              <a:rPr lang="fa-IR" dirty="0">
                <a:cs typeface="B Nazanin" panose="00000400000000000000" pitchFamily="2" charset="-78"/>
              </a:rPr>
              <a:t/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dirty="0" smtClean="0">
                <a:cs typeface="B Nazanin" panose="00000400000000000000" pitchFamily="2" charset="-78"/>
              </a:rPr>
              <a:t>سرمایه گذاری </a:t>
            </a:r>
            <a:r>
              <a:rPr lang="fa-IR" dirty="0">
                <a:cs typeface="B Nazanin" panose="00000400000000000000" pitchFamily="2" charset="-78"/>
              </a:rPr>
              <a:t>در سهام شرکت ب </a:t>
            </a:r>
            <a:r>
              <a:rPr lang="fa-IR" dirty="0" smtClean="0">
                <a:cs typeface="B Nazanin" panose="00000400000000000000" pitchFamily="2" charset="-78"/>
              </a:rPr>
              <a:t>  255.000   (10سال </a:t>
            </a:r>
            <a:r>
              <a:rPr lang="fa-IR" dirty="0">
                <a:cs typeface="B Nazanin" panose="00000400000000000000" pitchFamily="2" charset="-78"/>
              </a:rPr>
              <a:t>÷ </a:t>
            </a:r>
            <a:r>
              <a:rPr lang="fa-IR" dirty="0" smtClean="0">
                <a:cs typeface="B Nazanin" panose="00000400000000000000" pitchFamily="2" charset="-78"/>
              </a:rPr>
              <a:t>2.550</a:t>
            </a:r>
            <a:r>
              <a:rPr lang="fa-IR" dirty="0">
                <a:cs typeface="B Nazanin" panose="00000400000000000000" pitchFamily="2" charset="-78"/>
              </a:rPr>
              <a:t>)</a:t>
            </a:r>
            <a:r>
              <a:rPr lang="fa-IR" dirty="0" smtClean="0">
                <a:cs typeface="B Nazanin" panose="00000400000000000000" pitchFamily="2" charset="-78"/>
              </a:rPr>
              <a:t> </a:t>
            </a:r>
            <a:r>
              <a:rPr lang="fa-IR" dirty="0">
                <a:cs typeface="B Nazanin" panose="00000400000000000000" pitchFamily="2" charset="-78"/>
              </a:rPr>
              <a:t/>
            </a:r>
            <a:br>
              <a:rPr lang="fa-IR" dirty="0">
                <a:cs typeface="B Nazanin" panose="00000400000000000000" pitchFamily="2" charset="-78"/>
              </a:rPr>
            </a:b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923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400800"/>
          </a:xfr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 b="1" dirty="0">
                <a:solidFill>
                  <a:schemeClr val="bg2">
                    <a:lumMod val="50000"/>
                  </a:schemeClr>
                </a:solidFill>
                <a:cs typeface="B Nazanin" panose="00000400000000000000" pitchFamily="2" charset="-78"/>
              </a:rPr>
              <a:t>مراحل تهیه صورتهای مالی </a:t>
            </a:r>
            <a:r>
              <a:rPr lang="fa-IR" sz="2000" b="1" dirty="0" smtClean="0">
                <a:solidFill>
                  <a:schemeClr val="bg2">
                    <a:lumMod val="50000"/>
                  </a:schemeClr>
                </a:solidFill>
                <a:cs typeface="B Nazanin" panose="00000400000000000000" pitchFamily="2" charset="-78"/>
              </a:rPr>
              <a:t>تلفیقی</a:t>
            </a:r>
          </a:p>
          <a:p>
            <a:pPr marL="109728" indent="0" algn="r" rtl="1">
              <a:lnSpc>
                <a:spcPct val="150000"/>
              </a:lnSpc>
              <a:buNone/>
            </a:pPr>
            <a:r>
              <a:rPr lang="fa-IR" sz="1800" b="1" dirty="0">
                <a:cs typeface="B Nazanin" panose="00000400000000000000" pitchFamily="2" charset="-78"/>
              </a:rPr>
              <a:t/>
            </a:r>
            <a:br>
              <a:rPr lang="fa-IR" sz="1800" b="1" dirty="0">
                <a:cs typeface="B Nazanin" panose="00000400000000000000" pitchFamily="2" charset="-78"/>
              </a:rPr>
            </a:br>
            <a:r>
              <a:rPr lang="fa-IR" sz="1800" dirty="0" smtClean="0">
                <a:cs typeface="B Nazanin" panose="00000400000000000000" pitchFamily="2" charset="-78"/>
              </a:rPr>
              <a:t>1- ابتدا </a:t>
            </a:r>
            <a:r>
              <a:rPr lang="fa-IR" sz="1800" dirty="0">
                <a:cs typeface="B Nazanin" panose="00000400000000000000" pitchFamily="2" charset="-78"/>
              </a:rPr>
              <a:t>حسابهای فی مابین شرکت را حذف مینماییم.</a:t>
            </a:r>
            <a:br>
              <a:rPr lang="fa-IR" sz="1800" dirty="0">
                <a:cs typeface="B Nazanin" panose="00000400000000000000" pitchFamily="2" charset="-78"/>
              </a:rPr>
            </a:br>
            <a:r>
              <a:rPr lang="fa-IR" sz="1800" dirty="0" smtClean="0">
                <a:cs typeface="B Nazanin" panose="00000400000000000000" pitchFamily="2" charset="-78"/>
              </a:rPr>
              <a:t>2- حذف </a:t>
            </a:r>
            <a:r>
              <a:rPr lang="fa-IR" sz="1800" dirty="0">
                <a:cs typeface="B Nazanin" panose="00000400000000000000" pitchFamily="2" charset="-78"/>
              </a:rPr>
              <a:t>حسابهای سرمایه گذاری.</a:t>
            </a:r>
            <a:br>
              <a:rPr lang="fa-IR" sz="1800" dirty="0">
                <a:cs typeface="B Nazanin" panose="00000400000000000000" pitchFamily="2" charset="-78"/>
              </a:rPr>
            </a:br>
            <a:r>
              <a:rPr lang="fa-IR" sz="1800" dirty="0" smtClean="0">
                <a:cs typeface="B Nazanin" panose="00000400000000000000" pitchFamily="2" charset="-78"/>
              </a:rPr>
              <a:t>3- جمع </a:t>
            </a:r>
            <a:r>
              <a:rPr lang="fa-IR" sz="1800" dirty="0">
                <a:cs typeface="B Nazanin" panose="00000400000000000000" pitchFamily="2" charset="-78"/>
              </a:rPr>
              <a:t>سایر داراییها و بدهیها</a:t>
            </a:r>
            <a:r>
              <a:rPr lang="fa-IR" sz="1800" dirty="0" smtClean="0">
                <a:cs typeface="B Nazanin" panose="00000400000000000000" pitchFamily="2" charset="-78"/>
              </a:rPr>
              <a:t>.</a:t>
            </a:r>
          </a:p>
          <a:p>
            <a:pPr marL="109728" indent="0" algn="r" rtl="1">
              <a:lnSpc>
                <a:spcPct val="150000"/>
              </a:lnSpc>
              <a:buNone/>
            </a:pPr>
            <a:r>
              <a:rPr lang="fa-IR" sz="1800" dirty="0">
                <a:cs typeface="B Nazanin" panose="00000400000000000000" pitchFamily="2" charset="-78"/>
              </a:rPr>
              <a:t/>
            </a:r>
            <a:br>
              <a:rPr lang="fa-IR" sz="1800" dirty="0">
                <a:cs typeface="B Nazanin" panose="00000400000000000000" pitchFamily="2" charset="-78"/>
              </a:rPr>
            </a:br>
            <a:r>
              <a:rPr lang="fa-IR" sz="1800" b="1" dirty="0">
                <a:cs typeface="B Nazanin" panose="00000400000000000000" pitchFamily="2" charset="-78"/>
              </a:rPr>
              <a:t>حالتهای تملک در صورتهای مالی تلفیقی</a:t>
            </a:r>
            <a:br>
              <a:rPr lang="fa-IR" sz="1800" b="1" dirty="0">
                <a:cs typeface="B Nazanin" panose="00000400000000000000" pitchFamily="2" charset="-78"/>
              </a:rPr>
            </a:br>
            <a:r>
              <a:rPr lang="fa-IR" sz="1800" dirty="0">
                <a:cs typeface="B Nazanin" panose="00000400000000000000" pitchFamily="2" charset="-78"/>
              </a:rPr>
              <a:t>حالت اول</a:t>
            </a:r>
            <a:br>
              <a:rPr lang="fa-IR" sz="1800" dirty="0">
                <a:cs typeface="B Nazanin" panose="00000400000000000000" pitchFamily="2" charset="-78"/>
              </a:rPr>
            </a:br>
            <a:r>
              <a:rPr lang="fa-IR" sz="1800" b="1" dirty="0">
                <a:cs typeface="B Nazanin" panose="00000400000000000000" pitchFamily="2" charset="-78"/>
              </a:rPr>
              <a:t>تملک %100سهام شرکت فرعی به قیمت ارزش دفتری</a:t>
            </a:r>
            <a:br>
              <a:rPr lang="fa-IR" sz="1800" b="1" dirty="0">
                <a:cs typeface="B Nazanin" panose="00000400000000000000" pitchFamily="2" charset="-78"/>
              </a:rPr>
            </a:br>
            <a:r>
              <a:rPr lang="fa-IR" sz="1800" b="1" dirty="0" smtClean="0">
                <a:cs typeface="B Nazanin" panose="00000400000000000000" pitchFamily="2" charset="-78"/>
              </a:rPr>
              <a:t>مثال </a:t>
            </a:r>
            <a:r>
              <a:rPr lang="fa-IR" sz="1800" b="1" dirty="0">
                <a:cs typeface="B Nazanin" panose="00000400000000000000" pitchFamily="2" charset="-78"/>
              </a:rPr>
              <a:t>(</a:t>
            </a:r>
            <a:r>
              <a:rPr lang="fa-IR" sz="1800" b="1" dirty="0" smtClean="0">
                <a:cs typeface="B Nazanin" panose="00000400000000000000" pitchFamily="2" charset="-78"/>
              </a:rPr>
              <a:t>3-1)</a:t>
            </a:r>
            <a:r>
              <a:rPr lang="fa-IR" sz="1800" b="1" dirty="0">
                <a:cs typeface="B Nazanin" panose="00000400000000000000" pitchFamily="2" charset="-78"/>
              </a:rPr>
              <a:t/>
            </a:r>
            <a:br>
              <a:rPr lang="fa-IR" sz="1800" b="1" dirty="0">
                <a:cs typeface="B Nazanin" panose="00000400000000000000" pitchFamily="2" charset="-78"/>
              </a:rPr>
            </a:br>
            <a:r>
              <a:rPr lang="fa-IR" sz="1800" dirty="0">
                <a:cs typeface="B Nazanin" panose="00000400000000000000" pitchFamily="2" charset="-78"/>
              </a:rPr>
              <a:t>فرض کنید در ابتدای سال ×1شرکت آریا کلیه سهام شرکت آسیا را به مبلغ دفتری، به مبلغ 400.000ریال خریداری</a:t>
            </a:r>
            <a:br>
              <a:rPr lang="fa-IR" sz="1800" dirty="0">
                <a:cs typeface="B Nazanin" panose="00000400000000000000" pitchFamily="2" charset="-78"/>
              </a:rPr>
            </a:br>
            <a:r>
              <a:rPr lang="fa-IR" sz="1800" dirty="0">
                <a:cs typeface="B Nazanin" panose="00000400000000000000" pitchFamily="2" charset="-78"/>
              </a:rPr>
              <a:t>نمود. همچنین فرض کنید شرکت آسیا 50.000ریال از شرکت آریا طلب دارد و چنانچه ترازنامه های دو شرکت در زمان</a:t>
            </a:r>
            <a:br>
              <a:rPr lang="fa-IR" sz="1800" dirty="0">
                <a:cs typeface="B Nazanin" panose="00000400000000000000" pitchFamily="2" charset="-78"/>
              </a:rPr>
            </a:br>
            <a:r>
              <a:rPr lang="fa-IR" sz="1800" dirty="0">
                <a:cs typeface="B Nazanin" panose="00000400000000000000" pitchFamily="2" charset="-78"/>
              </a:rPr>
              <a:t>خرید به </a:t>
            </a:r>
            <a:r>
              <a:rPr lang="fa-IR" sz="1800" dirty="0" smtClean="0">
                <a:cs typeface="B Nazanin" panose="00000400000000000000" pitchFamily="2" charset="-78"/>
              </a:rPr>
              <a:t>این صورت </a:t>
            </a:r>
            <a:r>
              <a:rPr lang="fa-IR" sz="1800" dirty="0">
                <a:cs typeface="B Nazanin" panose="00000400000000000000" pitchFamily="2" charset="-78"/>
              </a:rPr>
              <a:t>میباشد </a:t>
            </a:r>
            <a:r>
              <a:rPr lang="fa-IR" sz="1800" dirty="0" smtClean="0">
                <a:cs typeface="B Nazanin" panose="00000400000000000000" pitchFamily="2" charset="-78"/>
              </a:rPr>
              <a:t>:</a:t>
            </a:r>
            <a:r>
              <a:rPr lang="fa-IR" sz="1800" dirty="0">
                <a:cs typeface="B Nazanin" panose="00000400000000000000" pitchFamily="2" charset="-78"/>
              </a:rPr>
              <a:t/>
            </a:r>
            <a:br>
              <a:rPr lang="fa-IR" sz="1800" dirty="0">
                <a:cs typeface="B Nazanin" panose="00000400000000000000" pitchFamily="2" charset="-78"/>
              </a:rPr>
            </a:br>
            <a:endParaRPr lang="en-US" sz="1800" dirty="0"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9048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57200"/>
            <a:ext cx="7010400" cy="5181600"/>
          </a:xfrm>
          <a:prstGeom prst="rect">
            <a:avLst/>
          </a:prstGeom>
          <a:ln w="228600" cap="sq" cmpd="thickThin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18337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 rtl="1"/>
            <a:r>
              <a:rPr lang="fa-IR" sz="18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پاسخ:</a:t>
            </a:r>
            <a:br>
              <a:rPr lang="fa-IR" sz="1800" dirty="0" smtClean="0">
                <a:solidFill>
                  <a:srgbClr val="FF0000"/>
                </a:solidFill>
                <a:cs typeface="B Nazanin" panose="00000400000000000000" pitchFamily="2" charset="-78"/>
              </a:rPr>
            </a:br>
            <a:r>
              <a:rPr lang="fa-IR" sz="1800" dirty="0">
                <a:solidFill>
                  <a:srgbClr val="FF0000"/>
                </a:solidFill>
                <a:effectLst/>
                <a:cs typeface="B Nazanin" panose="00000400000000000000" pitchFamily="2" charset="-78"/>
              </a:rPr>
              <a:t>نکته: در زمان خرید سرمایهگذاری فقط ترازنامه تلفیقی را تهیه میکنیم ولی در زمانهای بعد از خرید، </a:t>
            </a:r>
            <a:r>
              <a:rPr lang="fa-IR" sz="1800" dirty="0" smtClean="0">
                <a:solidFill>
                  <a:srgbClr val="FF0000"/>
                </a:solidFill>
                <a:effectLst/>
                <a:cs typeface="B Nazanin" panose="00000400000000000000" pitchFamily="2" charset="-78"/>
              </a:rPr>
              <a:t>سایرصورتهای </a:t>
            </a:r>
            <a:r>
              <a:rPr lang="fa-IR" sz="1800" dirty="0">
                <a:solidFill>
                  <a:srgbClr val="FF0000"/>
                </a:solidFill>
                <a:effectLst/>
                <a:cs typeface="B Nazanin" panose="00000400000000000000" pitchFamily="2" charset="-78"/>
              </a:rPr>
              <a:t>مالی را میتوانیم تهیه نماییم</a:t>
            </a:r>
            <a:r>
              <a:rPr lang="fa-IR" sz="180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br>
              <a:rPr lang="fa-IR" sz="1800" dirty="0">
                <a:solidFill>
                  <a:srgbClr val="FF0000"/>
                </a:solidFill>
                <a:cs typeface="B Nazanin" panose="00000400000000000000" pitchFamily="2" charset="-78"/>
              </a:rPr>
            </a:br>
            <a:endParaRPr lang="en-US" sz="1800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66863"/>
            <a:ext cx="8077199" cy="4757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8762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>
            <a:normAutofit lnSpcReduction="10000"/>
          </a:bodyPr>
          <a:lstStyle/>
          <a:p>
            <a:pPr algn="r" rtl="1"/>
            <a:r>
              <a:rPr lang="fa-IR" sz="2400" b="1" dirty="0" smtClean="0">
                <a:cs typeface="B Nazanin" panose="00000400000000000000" pitchFamily="2" charset="-78"/>
              </a:rPr>
              <a:t>ثبت های </a:t>
            </a:r>
            <a:r>
              <a:rPr lang="fa-IR" sz="2400" b="1" dirty="0">
                <a:cs typeface="B Nazanin" panose="00000400000000000000" pitchFamily="2" charset="-78"/>
              </a:rPr>
              <a:t>تلفیقی</a:t>
            </a:r>
            <a:r>
              <a:rPr lang="fa-IR" sz="2400" b="1" dirty="0" smtClean="0">
                <a:cs typeface="B Nazanin" panose="00000400000000000000" pitchFamily="2" charset="-78"/>
              </a:rPr>
              <a:t>:</a:t>
            </a:r>
          </a:p>
          <a:p>
            <a:pPr marL="109728" indent="0" algn="r" rtl="1">
              <a:buNone/>
            </a:pPr>
            <a:r>
              <a:rPr lang="fa-IR" sz="2400" b="1" dirty="0">
                <a:cs typeface="B Nazanin" panose="00000400000000000000" pitchFamily="2" charset="-78"/>
              </a:rPr>
              <a:t/>
            </a:r>
            <a:br>
              <a:rPr lang="fa-IR" sz="2400" b="1" dirty="0">
                <a:cs typeface="B Nazanin" panose="00000400000000000000" pitchFamily="2" charset="-78"/>
              </a:rPr>
            </a:br>
            <a:r>
              <a:rPr lang="fa-IR" sz="2400" b="1" dirty="0" smtClean="0">
                <a:cs typeface="B Nazanin" panose="00000400000000000000" pitchFamily="2" charset="-78"/>
              </a:rPr>
              <a:t>1- حذف حسابهای </a:t>
            </a:r>
            <a:r>
              <a:rPr lang="fa-IR" sz="2400" b="1" dirty="0">
                <a:cs typeface="B Nazanin" panose="00000400000000000000" pitchFamily="2" charset="-78"/>
              </a:rPr>
              <a:t>فیمابین</a:t>
            </a:r>
            <a:br>
              <a:rPr lang="fa-IR" sz="2400" b="1" dirty="0">
                <a:cs typeface="B Nazanin" panose="00000400000000000000" pitchFamily="2" charset="-78"/>
              </a:rPr>
            </a:br>
            <a:r>
              <a:rPr lang="fa-IR" sz="2400" dirty="0">
                <a:cs typeface="B Nazanin" panose="00000400000000000000" pitchFamily="2" charset="-78"/>
              </a:rPr>
              <a:t>حساب </a:t>
            </a:r>
            <a:r>
              <a:rPr lang="fa-IR" sz="2400" dirty="0" smtClean="0">
                <a:cs typeface="B Nazanin" panose="00000400000000000000" pitchFamily="2" charset="-78"/>
              </a:rPr>
              <a:t>پرداختنی   </a:t>
            </a:r>
            <a:r>
              <a:rPr lang="fa-IR" sz="2400" dirty="0">
                <a:cs typeface="B Nazanin" panose="00000400000000000000" pitchFamily="2" charset="-78"/>
              </a:rPr>
              <a:t>50.000</a:t>
            </a:r>
            <a:br>
              <a:rPr lang="fa-IR" sz="2400" dirty="0">
                <a:cs typeface="B Nazanin" panose="00000400000000000000" pitchFamily="2" charset="-78"/>
              </a:rPr>
            </a:br>
            <a:r>
              <a:rPr lang="fa-IR" sz="2400" dirty="0">
                <a:cs typeface="B Nazanin" panose="00000400000000000000" pitchFamily="2" charset="-78"/>
              </a:rPr>
              <a:t>حساب </a:t>
            </a:r>
            <a:r>
              <a:rPr lang="fa-IR" sz="2400" dirty="0" smtClean="0">
                <a:cs typeface="B Nazanin" panose="00000400000000000000" pitchFamily="2" charset="-78"/>
              </a:rPr>
              <a:t>دریافتنی     50000   </a:t>
            </a:r>
            <a:r>
              <a:rPr lang="fa-IR" sz="2400" dirty="0">
                <a:cs typeface="B Nazanin" panose="00000400000000000000" pitchFamily="2" charset="-78"/>
              </a:rPr>
              <a:t/>
            </a:r>
            <a:br>
              <a:rPr lang="fa-IR" sz="2400" dirty="0">
                <a:cs typeface="B Nazanin" panose="00000400000000000000" pitchFamily="2" charset="-78"/>
              </a:rPr>
            </a:br>
            <a:endParaRPr lang="fa-IR" sz="2400" dirty="0" smtClean="0">
              <a:cs typeface="B Nazanin" panose="00000400000000000000" pitchFamily="2" charset="-78"/>
            </a:endParaRPr>
          </a:p>
          <a:p>
            <a:pPr marL="109728" indent="0" algn="r" rtl="1">
              <a:buNone/>
            </a:pPr>
            <a:endParaRPr lang="fa-IR" sz="2400" dirty="0" smtClean="0">
              <a:cs typeface="B Nazanin" panose="00000400000000000000" pitchFamily="2" charset="-78"/>
            </a:endParaRPr>
          </a:p>
          <a:p>
            <a:pPr marL="109728" indent="0" algn="r" rtl="1">
              <a:buNone/>
            </a:pPr>
            <a:r>
              <a:rPr lang="fa-IR" sz="2400" b="1" dirty="0" smtClean="0">
                <a:cs typeface="B Nazanin" panose="00000400000000000000" pitchFamily="2" charset="-78"/>
              </a:rPr>
              <a:t>2- حذف </a:t>
            </a:r>
            <a:r>
              <a:rPr lang="fa-IR" sz="2400" b="1" dirty="0">
                <a:cs typeface="B Nazanin" panose="00000400000000000000" pitchFamily="2" charset="-78"/>
              </a:rPr>
              <a:t>حسابهای </a:t>
            </a:r>
            <a:r>
              <a:rPr lang="fa-IR" sz="2400" b="1" dirty="0" smtClean="0">
                <a:cs typeface="B Nazanin" panose="00000400000000000000" pitchFamily="2" charset="-78"/>
              </a:rPr>
              <a:t>سرمایه گذاری</a:t>
            </a:r>
            <a:r>
              <a:rPr lang="fa-IR" sz="2400" b="1" dirty="0">
                <a:cs typeface="B Nazanin" panose="00000400000000000000" pitchFamily="2" charset="-78"/>
              </a:rPr>
              <a:t/>
            </a:r>
            <a:br>
              <a:rPr lang="fa-IR" sz="2400" b="1" dirty="0">
                <a:cs typeface="B Nazanin" panose="00000400000000000000" pitchFamily="2" charset="-78"/>
              </a:rPr>
            </a:br>
            <a:r>
              <a:rPr lang="fa-IR" sz="2400" dirty="0">
                <a:cs typeface="B Nazanin" panose="00000400000000000000" pitchFamily="2" charset="-78"/>
              </a:rPr>
              <a:t>سود </a:t>
            </a:r>
            <a:r>
              <a:rPr lang="fa-IR" sz="2400" dirty="0" smtClean="0">
                <a:cs typeface="B Nazanin" panose="00000400000000000000" pitchFamily="2" charset="-78"/>
              </a:rPr>
              <a:t>انباشته     </a:t>
            </a:r>
            <a:r>
              <a:rPr lang="fa-IR" sz="2400" dirty="0">
                <a:cs typeface="B Nazanin" panose="00000400000000000000" pitchFamily="2" charset="-78"/>
              </a:rPr>
              <a:t>100.000</a:t>
            </a:r>
            <a:br>
              <a:rPr lang="fa-IR" sz="2400" dirty="0">
                <a:cs typeface="B Nazanin" panose="00000400000000000000" pitchFamily="2" charset="-78"/>
              </a:rPr>
            </a:br>
            <a:r>
              <a:rPr lang="fa-IR" sz="2400" dirty="0">
                <a:cs typeface="B Nazanin" panose="00000400000000000000" pitchFamily="2" charset="-78"/>
              </a:rPr>
              <a:t>سهام </a:t>
            </a:r>
            <a:r>
              <a:rPr lang="fa-IR" sz="2400" dirty="0" smtClean="0">
                <a:cs typeface="B Nazanin" panose="00000400000000000000" pitchFamily="2" charset="-78"/>
              </a:rPr>
              <a:t>عادی      </a:t>
            </a:r>
            <a:r>
              <a:rPr lang="fa-IR" sz="2400" dirty="0">
                <a:cs typeface="B Nazanin" panose="00000400000000000000" pitchFamily="2" charset="-78"/>
              </a:rPr>
              <a:t>300.000</a:t>
            </a:r>
            <a:br>
              <a:rPr lang="fa-IR" sz="2400" dirty="0">
                <a:cs typeface="B Nazanin" panose="00000400000000000000" pitchFamily="2" charset="-78"/>
              </a:rPr>
            </a:br>
            <a:r>
              <a:rPr lang="fa-IR" sz="2400" dirty="0" smtClean="0">
                <a:cs typeface="B Nazanin" panose="00000400000000000000" pitchFamily="2" charset="-78"/>
              </a:rPr>
              <a:t>سرمایه گذاری </a:t>
            </a:r>
            <a:r>
              <a:rPr lang="fa-IR" sz="2400" dirty="0">
                <a:cs typeface="B Nazanin" panose="00000400000000000000" pitchFamily="2" charset="-78"/>
              </a:rPr>
              <a:t>در سهام شرکت آسیا 400.0</a:t>
            </a:r>
            <a:r>
              <a:rPr lang="fa-IR" sz="2400" dirty="0">
                <a:cs typeface="B Nazanin" panose="00000400000000000000" pitchFamily="2" charset="-78"/>
              </a:rPr>
              <a:t> </a:t>
            </a:r>
            <a:br>
              <a:rPr lang="fa-IR" sz="2400" dirty="0">
                <a:cs typeface="B Nazanin" panose="00000400000000000000" pitchFamily="2" charset="-78"/>
              </a:rPr>
            </a:br>
            <a:endParaRPr lang="en-US" sz="2400" dirty="0">
              <a:cs typeface="B Nazanin" panose="000004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0468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2675466"/>
            <a:ext cx="8534400" cy="3877733"/>
          </a:xfrm>
        </p:spPr>
        <p:txBody>
          <a:bodyPr>
            <a:normAutofit fontScale="77500" lnSpcReduction="20000"/>
          </a:bodyPr>
          <a:lstStyle/>
          <a:p>
            <a:pPr algn="r" rtl="1">
              <a:lnSpc>
                <a:spcPct val="150000"/>
              </a:lnSpc>
            </a:pPr>
            <a:r>
              <a:rPr lang="fa-IR" b="1" dirty="0" smtClean="0">
                <a:cs typeface="B Nazanin" panose="00000400000000000000" pitchFamily="2" charset="-78"/>
              </a:rPr>
              <a:t>ترکیب شرکت ها: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>
                <a:cs typeface="B Nazanin" panose="00000400000000000000" pitchFamily="2" charset="-78"/>
              </a:rPr>
              <a:t>ترکیب شرکت ها یعنی یکی شدن شرکت ها</a:t>
            </a:r>
          </a:p>
          <a:p>
            <a:pPr marL="0" indent="0" algn="r" rtl="1">
              <a:lnSpc>
                <a:spcPct val="150000"/>
              </a:lnSpc>
              <a:buNone/>
            </a:pPr>
            <a:endParaRPr lang="fa-IR" dirty="0" smtClean="0">
              <a:cs typeface="B Nazanin" panose="00000400000000000000" pitchFamily="2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2600" b="1" dirty="0">
                <a:cs typeface="B Nazanin" panose="00000400000000000000" pitchFamily="2" charset="-78"/>
              </a:rPr>
              <a:t>شرکت برای این که رشد نماید از دو روش زیر میتواند به آن دست پیدا </a:t>
            </a:r>
            <a:r>
              <a:rPr lang="fa-IR" sz="2600" b="1" dirty="0" smtClean="0">
                <a:cs typeface="B Nazanin" panose="00000400000000000000" pitchFamily="2" charset="-78"/>
              </a:rPr>
              <a:t>نماید: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2600" b="1" dirty="0" smtClean="0">
                <a:cs typeface="B Nazanin" panose="00000400000000000000" pitchFamily="2" charset="-78"/>
              </a:rPr>
              <a:t>1- رشد </a:t>
            </a:r>
            <a:r>
              <a:rPr lang="fa-IR" sz="2600" b="1" dirty="0">
                <a:cs typeface="B Nazanin" panose="00000400000000000000" pitchFamily="2" charset="-78"/>
              </a:rPr>
              <a:t>درونی: </a:t>
            </a:r>
            <a:r>
              <a:rPr lang="fa-IR" sz="2600" dirty="0">
                <a:cs typeface="B Nazanin" panose="00000400000000000000" pitchFamily="2" charset="-78"/>
              </a:rPr>
              <a:t>شرکت از درون رشد مینماید. مانند این که سود انباشته با فرض صدور اوراق مشارکت انجام نماید</a:t>
            </a:r>
            <a:r>
              <a:rPr lang="fa-IR" sz="2600" dirty="0" smtClean="0">
                <a:cs typeface="B Nazanin" panose="00000400000000000000" pitchFamily="2" charset="-78"/>
              </a:rPr>
              <a:t>.</a:t>
            </a:r>
            <a:r>
              <a:rPr lang="fa-IR" sz="2600" dirty="0">
                <a:cs typeface="B Nazanin" panose="00000400000000000000" pitchFamily="2" charset="-78"/>
              </a:rPr>
              <a:t/>
            </a:r>
            <a:br>
              <a:rPr lang="fa-IR" sz="2600" dirty="0">
                <a:cs typeface="B Nazanin" panose="00000400000000000000" pitchFamily="2" charset="-78"/>
              </a:rPr>
            </a:br>
            <a:r>
              <a:rPr lang="fa-IR" sz="2600" dirty="0" smtClean="0">
                <a:cs typeface="B Nazanin" panose="00000400000000000000" pitchFamily="2" charset="-78"/>
              </a:rPr>
              <a:t>2</a:t>
            </a:r>
            <a:r>
              <a:rPr lang="fa-IR" sz="2600" b="1" dirty="0" smtClean="0">
                <a:cs typeface="B Nazanin" panose="00000400000000000000" pitchFamily="2" charset="-78"/>
              </a:rPr>
              <a:t>- رشد </a:t>
            </a:r>
            <a:r>
              <a:rPr lang="fa-IR" sz="2600" b="1" dirty="0">
                <a:cs typeface="B Nazanin" panose="00000400000000000000" pitchFamily="2" charset="-78"/>
              </a:rPr>
              <a:t>بیرونی: </a:t>
            </a:r>
            <a:r>
              <a:rPr lang="fa-IR" sz="2600" dirty="0">
                <a:cs typeface="B Nazanin" panose="00000400000000000000" pitchFamily="2" charset="-78"/>
              </a:rPr>
              <a:t>شرکت از شرکتهای دیگر برای رشد خود استفاده </a:t>
            </a:r>
            <a:r>
              <a:rPr lang="fa-IR" sz="2600" dirty="0" smtClean="0">
                <a:cs typeface="B Nazanin" panose="00000400000000000000" pitchFamily="2" charset="-78"/>
              </a:rPr>
              <a:t>نماید.</a:t>
            </a:r>
            <a:r>
              <a:rPr lang="fa-IR" sz="2600" dirty="0">
                <a:cs typeface="B Nazanin" panose="00000400000000000000" pitchFamily="2" charset="-78"/>
              </a:rPr>
              <a:t/>
            </a:r>
            <a:br>
              <a:rPr lang="fa-IR" sz="2600" dirty="0">
                <a:cs typeface="B Nazanin" panose="00000400000000000000" pitchFamily="2" charset="-78"/>
              </a:rPr>
            </a:br>
            <a:r>
              <a:rPr lang="fa-IR" sz="2600" dirty="0">
                <a:cs typeface="B Nazanin" panose="00000400000000000000" pitchFamily="2" charset="-78"/>
              </a:rPr>
              <a:t/>
            </a:r>
            <a:br>
              <a:rPr lang="fa-IR" sz="2600" dirty="0">
                <a:cs typeface="B Nazanin" panose="00000400000000000000" pitchFamily="2" charset="-78"/>
              </a:rPr>
            </a:br>
            <a:endParaRPr lang="en-US" sz="2600" dirty="0">
              <a:cs typeface="B Nazanin" panose="00000400000000000000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252728"/>
          </a:xfrm>
        </p:spPr>
        <p:txBody>
          <a:bodyPr>
            <a:normAutofit/>
          </a:bodyPr>
          <a:lstStyle/>
          <a:p>
            <a:pPr algn="r"/>
            <a:r>
              <a:rPr lang="fa-IR" sz="3200" dirty="0" smtClean="0">
                <a:solidFill>
                  <a:schemeClr val="tx1"/>
                </a:solidFill>
                <a:cs typeface="B Nazanin" panose="00000400000000000000" pitchFamily="2" charset="-78"/>
              </a:rPr>
              <a:t>فصل اول</a:t>
            </a:r>
            <a:br>
              <a:rPr lang="fa-IR" sz="3200" dirty="0" smtClean="0">
                <a:solidFill>
                  <a:schemeClr val="tx1"/>
                </a:solidFill>
                <a:cs typeface="B Nazanin" panose="00000400000000000000" pitchFamily="2" charset="-78"/>
              </a:rPr>
            </a:br>
            <a:r>
              <a:rPr lang="fa-IR" sz="32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ترکیب و تلفیق</a:t>
            </a:r>
            <a:endParaRPr lang="en-US" sz="32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31463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b="1" dirty="0" smtClean="0">
                <a:cs typeface="B Nazanin" panose="00000400000000000000" pitchFamily="2" charset="-78"/>
              </a:rPr>
              <a:t>1- </a:t>
            </a:r>
            <a:r>
              <a:rPr lang="fa-IR" dirty="0" smtClean="0">
                <a:cs typeface="B Nazanin" panose="00000400000000000000" pitchFamily="2" charset="-78"/>
              </a:rPr>
              <a:t>انگیزه </a:t>
            </a:r>
            <a:r>
              <a:rPr lang="fa-IR" dirty="0">
                <a:cs typeface="B Nazanin" panose="00000400000000000000" pitchFamily="2" charset="-78"/>
              </a:rPr>
              <a:t>مالیاتی</a:t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dirty="0" smtClean="0">
                <a:cs typeface="B Nazanin" panose="00000400000000000000" pitchFamily="2" charset="-78"/>
              </a:rPr>
              <a:t>2- کاهش </a:t>
            </a:r>
            <a:r>
              <a:rPr lang="fa-IR" dirty="0">
                <a:cs typeface="B Nazanin" panose="00000400000000000000" pitchFamily="2" charset="-78"/>
              </a:rPr>
              <a:t>ریسک </a:t>
            </a:r>
            <a:r>
              <a:rPr lang="fa-IR" dirty="0" smtClean="0">
                <a:cs typeface="B Nazanin" panose="00000400000000000000" pitchFamily="2" charset="-78"/>
              </a:rPr>
              <a:t>(مانند </a:t>
            </a:r>
            <a:r>
              <a:rPr lang="fa-IR" dirty="0">
                <a:cs typeface="B Nazanin" panose="00000400000000000000" pitchFamily="2" charset="-78"/>
              </a:rPr>
              <a:t>ریسک تأمین قطعات یا مواد </a:t>
            </a:r>
            <a:r>
              <a:rPr lang="fa-IR" dirty="0" smtClean="0">
                <a:cs typeface="B Nazanin" panose="00000400000000000000" pitchFamily="2" charset="-78"/>
              </a:rPr>
              <a:t>اولیه)</a:t>
            </a:r>
            <a:r>
              <a:rPr lang="fa-IR" dirty="0">
                <a:cs typeface="B Nazanin" panose="00000400000000000000" pitchFamily="2" charset="-78"/>
              </a:rPr>
              <a:t/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dirty="0" smtClean="0">
                <a:cs typeface="B Nazanin" panose="00000400000000000000" pitchFamily="2" charset="-78"/>
              </a:rPr>
              <a:t>3- دسترسی </a:t>
            </a:r>
            <a:r>
              <a:rPr lang="fa-IR" dirty="0">
                <a:cs typeface="B Nazanin" panose="00000400000000000000" pitchFamily="2" charset="-78"/>
              </a:rPr>
              <a:t>سریع به مواد اولیه</a:t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dirty="0" smtClean="0">
                <a:cs typeface="B Nazanin" panose="00000400000000000000" pitchFamily="2" charset="-78"/>
              </a:rPr>
              <a:t>4- استفاده </a:t>
            </a:r>
            <a:r>
              <a:rPr lang="fa-IR" dirty="0">
                <a:cs typeface="B Nazanin" panose="00000400000000000000" pitchFamily="2" charset="-78"/>
              </a:rPr>
              <a:t>ظرفیتهای خالی و بیکار </a:t>
            </a:r>
            <a:br>
              <a:rPr lang="fa-IR" dirty="0">
                <a:cs typeface="B Nazanin" panose="00000400000000000000" pitchFamily="2" charset="-78"/>
              </a:rPr>
            </a:b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2800" b="1" dirty="0">
                <a:cs typeface="B Titr" panose="00000700000000000000" pitchFamily="2" charset="-78"/>
              </a:rPr>
              <a:t>انگیزه برای ترکیب</a:t>
            </a:r>
            <a:endParaRPr lang="en-US" sz="2800" dirty="0"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0559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2675466"/>
            <a:ext cx="8686800" cy="4030134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fa-IR" b="1" dirty="0" smtClean="0">
                <a:cs typeface="B Nazanin" panose="00000400000000000000" pitchFamily="2" charset="-78"/>
              </a:rPr>
              <a:t>1 - ترکیب افقی</a:t>
            </a:r>
          </a:p>
          <a:p>
            <a:pPr marL="0" indent="0" algn="r" rtl="1">
              <a:buNone/>
            </a:pPr>
            <a:r>
              <a:rPr lang="fa-IR" b="1" dirty="0">
                <a:cs typeface="B Nazanin" panose="00000400000000000000" pitchFamily="2" charset="-78"/>
              </a:rPr>
              <a:t/>
            </a:r>
            <a:br>
              <a:rPr lang="fa-IR" b="1" dirty="0">
                <a:cs typeface="B Nazanin" panose="00000400000000000000" pitchFamily="2" charset="-78"/>
              </a:rPr>
            </a:br>
            <a:r>
              <a:rPr lang="fa-IR" dirty="0">
                <a:cs typeface="B Nazanin" panose="00000400000000000000" pitchFamily="2" charset="-78"/>
              </a:rPr>
              <a:t>شرکتهایی که در یک راستا هستند و یکی شوند را میگویند. </a:t>
            </a:r>
            <a:r>
              <a:rPr lang="fa-IR" dirty="0" smtClean="0">
                <a:cs typeface="B Nazanin" panose="00000400000000000000" pitchFamily="2" charset="-78"/>
              </a:rPr>
              <a:t>مانند </a:t>
            </a:r>
            <a:r>
              <a:rPr lang="fa-IR" dirty="0">
                <a:cs typeface="B Nazanin" panose="00000400000000000000" pitchFamily="2" charset="-78"/>
              </a:rPr>
              <a:t>شرکتهای ایران خودرو و سایپا که </a:t>
            </a:r>
            <a:r>
              <a:rPr lang="fa-IR" dirty="0" smtClean="0">
                <a:cs typeface="B Nazanin" panose="00000400000000000000" pitchFamily="2" charset="-78"/>
              </a:rPr>
              <a:t>دارای فعالیتهای </a:t>
            </a:r>
            <a:r>
              <a:rPr lang="fa-IR" dirty="0">
                <a:cs typeface="B Nazanin" panose="00000400000000000000" pitchFamily="2" charset="-78"/>
              </a:rPr>
              <a:t>یکسانی باشند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</a:p>
          <a:p>
            <a:pPr marL="0" indent="0" algn="r" rtl="1">
              <a:buNone/>
            </a:pPr>
            <a:r>
              <a:rPr lang="fa-IR" dirty="0">
                <a:cs typeface="B Nazanin" panose="00000400000000000000" pitchFamily="2" charset="-78"/>
              </a:rPr>
              <a:t/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b="1" dirty="0" smtClean="0">
                <a:cs typeface="B Nazanin" panose="00000400000000000000" pitchFamily="2" charset="-78"/>
              </a:rPr>
              <a:t>2- ترکیب عمودی</a:t>
            </a:r>
          </a:p>
          <a:p>
            <a:pPr marL="0" indent="0" algn="r" rtl="1">
              <a:buNone/>
            </a:pPr>
            <a:r>
              <a:rPr lang="fa-IR" b="1" dirty="0">
                <a:cs typeface="B Nazanin" panose="00000400000000000000" pitchFamily="2" charset="-78"/>
              </a:rPr>
              <a:t/>
            </a:r>
            <a:br>
              <a:rPr lang="fa-IR" b="1" dirty="0">
                <a:cs typeface="B Nazanin" panose="00000400000000000000" pitchFamily="2" charset="-78"/>
              </a:rPr>
            </a:br>
            <a:r>
              <a:rPr lang="fa-IR" dirty="0">
                <a:cs typeface="B Nazanin" panose="00000400000000000000" pitchFamily="2" charset="-78"/>
              </a:rPr>
              <a:t>ترکیبی که در آن شرکتها مکمل هم هستند. مانند شرکت ایران خودرو و ساپکو که ساپکو تأمین کننده مواد </a:t>
            </a:r>
            <a:r>
              <a:rPr lang="fa-IR" dirty="0" smtClean="0">
                <a:cs typeface="B Nazanin" panose="00000400000000000000" pitchFamily="2" charset="-78"/>
              </a:rPr>
              <a:t>اولیه شرکت </a:t>
            </a:r>
            <a:r>
              <a:rPr lang="fa-IR" dirty="0">
                <a:cs typeface="B Nazanin" panose="00000400000000000000" pitchFamily="2" charset="-78"/>
              </a:rPr>
              <a:t>ایران خودرو میباشد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</a:p>
          <a:p>
            <a:pPr marL="0" indent="0" algn="r" rtl="1">
              <a:buNone/>
            </a:pPr>
            <a:r>
              <a:rPr lang="fa-IR" dirty="0">
                <a:cs typeface="B Nazanin" panose="00000400000000000000" pitchFamily="2" charset="-78"/>
              </a:rPr>
              <a:t/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b="1" dirty="0" smtClean="0">
                <a:cs typeface="B Nazanin" panose="00000400000000000000" pitchFamily="2" charset="-78"/>
              </a:rPr>
              <a:t>3- ترکیب نامتجانس</a:t>
            </a:r>
          </a:p>
          <a:p>
            <a:pPr marL="0" indent="0" algn="r" rtl="1">
              <a:buNone/>
            </a:pPr>
            <a:r>
              <a:rPr lang="fa-IR" b="1" dirty="0">
                <a:cs typeface="B Nazanin" panose="00000400000000000000" pitchFamily="2" charset="-78"/>
              </a:rPr>
              <a:t/>
            </a:r>
            <a:br>
              <a:rPr lang="fa-IR" b="1" dirty="0">
                <a:cs typeface="B Nazanin" panose="00000400000000000000" pitchFamily="2" charset="-78"/>
              </a:rPr>
            </a:br>
            <a:r>
              <a:rPr lang="fa-IR" dirty="0">
                <a:cs typeface="B Nazanin" panose="00000400000000000000" pitchFamily="2" charset="-78"/>
              </a:rPr>
              <a:t>شرکتهایی که هیچ سنخیتی با هم ندارند. مانند شرکتهای سرمایهگذاری را نام برد که میتوانند در ایران </a:t>
            </a:r>
            <a:r>
              <a:rPr lang="fa-IR" dirty="0" smtClean="0">
                <a:cs typeface="B Nazanin" panose="00000400000000000000" pitchFamily="2" charset="-78"/>
              </a:rPr>
              <a:t>خودرو و </a:t>
            </a:r>
            <a:r>
              <a:rPr lang="fa-IR" dirty="0">
                <a:cs typeface="B Nazanin" panose="00000400000000000000" pitchFamily="2" charset="-78"/>
              </a:rPr>
              <a:t>هم در شرکت سیمان سرمایهگذاری نمایند.</a:t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dirty="0">
                <a:cs typeface="B Nazanin" panose="00000400000000000000" pitchFamily="2" charset="-78"/>
              </a:rPr>
              <a:t/>
            </a:r>
            <a:br>
              <a:rPr lang="fa-IR" dirty="0">
                <a:cs typeface="B Nazanin" panose="00000400000000000000" pitchFamily="2" charset="-78"/>
              </a:rPr>
            </a:b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252728"/>
          </a:xfrm>
        </p:spPr>
        <p:txBody>
          <a:bodyPr>
            <a:normAutofit/>
          </a:bodyPr>
          <a:lstStyle/>
          <a:p>
            <a:pPr algn="r"/>
            <a:r>
              <a:rPr lang="fa-IR" sz="2400" dirty="0" smtClean="0">
                <a:cs typeface="B Titr" panose="00000700000000000000" pitchFamily="2" charset="-78"/>
              </a:rPr>
              <a:t>شکل های ترکیب</a:t>
            </a:r>
            <a:endParaRPr lang="en-US" sz="2400" dirty="0"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98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fontScale="62500" lnSpcReduction="20000"/>
          </a:bodyPr>
          <a:lstStyle/>
          <a:p>
            <a:pPr algn="r" rtl="1">
              <a:buFont typeface="Wingdings" panose="05000000000000000000" pitchFamily="2" charset="2"/>
              <a:buChar char="Ø"/>
            </a:pPr>
            <a:r>
              <a:rPr lang="fa-IR" b="1" dirty="0" smtClean="0">
                <a:cs typeface="B Nazanin" panose="00000400000000000000" pitchFamily="2" charset="-78"/>
              </a:rPr>
              <a:t>اشکال </a:t>
            </a:r>
            <a:r>
              <a:rPr lang="fa-IR" b="1" dirty="0">
                <a:cs typeface="B Nazanin" panose="00000400000000000000" pitchFamily="2" charset="-78"/>
              </a:rPr>
              <a:t>مختلف </a:t>
            </a:r>
            <a:r>
              <a:rPr lang="fa-IR" b="1" dirty="0" smtClean="0">
                <a:cs typeface="B Nazanin" panose="00000400000000000000" pitchFamily="2" charset="-78"/>
              </a:rPr>
              <a:t>ترکیب</a:t>
            </a:r>
          </a:p>
          <a:p>
            <a:pPr marL="109728" indent="0" algn="r" rtl="1">
              <a:buNone/>
            </a:pPr>
            <a:r>
              <a:rPr lang="fa-IR" b="1" dirty="0">
                <a:cs typeface="B Nazanin" panose="00000400000000000000" pitchFamily="2" charset="-78"/>
              </a:rPr>
              <a:t/>
            </a:r>
            <a:br>
              <a:rPr lang="fa-IR" b="1" dirty="0">
                <a:cs typeface="B Nazanin" panose="00000400000000000000" pitchFamily="2" charset="-78"/>
              </a:rPr>
            </a:br>
            <a:r>
              <a:rPr lang="fa-IR" b="1" dirty="0">
                <a:cs typeface="B Nazanin" panose="00000400000000000000" pitchFamily="2" charset="-78"/>
              </a:rPr>
              <a:t>ترکیب ممکن است با خرید دارایی به صورت نقد انجام پذیرد که در این صورت دارای ثبت زیر خواهد بود</a:t>
            </a:r>
            <a:r>
              <a:rPr lang="fa-IR" b="1" dirty="0" smtClean="0">
                <a:cs typeface="B Nazanin" panose="00000400000000000000" pitchFamily="2" charset="-78"/>
              </a:rPr>
              <a:t>:</a:t>
            </a:r>
          </a:p>
          <a:p>
            <a:pPr marL="109728" indent="0" algn="r" rtl="1">
              <a:lnSpc>
                <a:spcPct val="170000"/>
              </a:lnSpc>
              <a:buNone/>
            </a:pPr>
            <a:r>
              <a:rPr lang="fa-IR" b="1" dirty="0">
                <a:cs typeface="B Nazanin" panose="00000400000000000000" pitchFamily="2" charset="-78"/>
              </a:rPr>
              <a:t/>
            </a:r>
            <a:br>
              <a:rPr lang="fa-IR" b="1" dirty="0">
                <a:cs typeface="B Nazanin" panose="00000400000000000000" pitchFamily="2" charset="-78"/>
              </a:rPr>
            </a:br>
            <a:r>
              <a:rPr lang="fa-IR" b="1" dirty="0">
                <a:cs typeface="B Nazanin" panose="00000400000000000000" pitchFamily="2" charset="-78"/>
              </a:rPr>
              <a:t>داراییها </a:t>
            </a:r>
            <a:r>
              <a:rPr lang="fa-IR" b="1" dirty="0" smtClean="0">
                <a:cs typeface="B Nazanin" panose="00000400000000000000" pitchFamily="2" charset="-78"/>
              </a:rPr>
              <a:t>(به تفکیک)  </a:t>
            </a:r>
            <a:r>
              <a:rPr lang="fa-IR" b="1" dirty="0">
                <a:cs typeface="B Nazanin" panose="00000400000000000000" pitchFamily="2" charset="-78"/>
              </a:rPr>
              <a:t>×××</a:t>
            </a:r>
            <a:br>
              <a:rPr lang="fa-IR" b="1" dirty="0">
                <a:cs typeface="B Nazanin" panose="00000400000000000000" pitchFamily="2" charset="-78"/>
              </a:rPr>
            </a:br>
            <a:r>
              <a:rPr lang="fa-IR" b="1" dirty="0">
                <a:cs typeface="B Nazanin" panose="00000400000000000000" pitchFamily="2" charset="-78"/>
              </a:rPr>
              <a:t>بدهیها </a:t>
            </a:r>
            <a:r>
              <a:rPr lang="fa-IR" b="1" dirty="0" smtClean="0">
                <a:cs typeface="B Nazanin" panose="00000400000000000000" pitchFamily="2" charset="-78"/>
              </a:rPr>
              <a:t>(به تفکیک)   </a:t>
            </a:r>
            <a:r>
              <a:rPr lang="fa-IR" b="1" dirty="0">
                <a:cs typeface="B Nazanin" panose="00000400000000000000" pitchFamily="2" charset="-78"/>
              </a:rPr>
              <a:t>×××</a:t>
            </a:r>
            <a:br>
              <a:rPr lang="fa-IR" b="1" dirty="0">
                <a:cs typeface="B Nazanin" panose="00000400000000000000" pitchFamily="2" charset="-78"/>
              </a:rPr>
            </a:br>
            <a:r>
              <a:rPr lang="fa-IR" b="1" dirty="0">
                <a:cs typeface="B Nazanin" panose="00000400000000000000" pitchFamily="2" charset="-78"/>
              </a:rPr>
              <a:t>وجه نقد </a:t>
            </a:r>
            <a:r>
              <a:rPr lang="fa-IR" b="1" dirty="0" smtClean="0">
                <a:cs typeface="B Nazanin" panose="00000400000000000000" pitchFamily="2" charset="-78"/>
              </a:rPr>
              <a:t> ××× (مابه </a:t>
            </a:r>
            <a:r>
              <a:rPr lang="fa-IR" b="1" dirty="0">
                <a:cs typeface="B Nazanin" panose="00000400000000000000" pitchFamily="2" charset="-78"/>
              </a:rPr>
              <a:t>تفاوت بدهی و </a:t>
            </a:r>
            <a:r>
              <a:rPr lang="fa-IR" b="1" dirty="0" smtClean="0">
                <a:cs typeface="B Nazanin" panose="00000400000000000000" pitchFamily="2" charset="-78"/>
              </a:rPr>
              <a:t>دارایی</a:t>
            </a:r>
            <a:r>
              <a:rPr lang="fa-IR" b="1" dirty="0" smtClean="0">
                <a:cs typeface="B Nazanin" panose="00000400000000000000" pitchFamily="2" charset="-78"/>
              </a:rPr>
              <a:t>)</a:t>
            </a:r>
          </a:p>
          <a:p>
            <a:pPr marL="109728" indent="0" algn="r" rtl="1">
              <a:lnSpc>
                <a:spcPct val="170000"/>
              </a:lnSpc>
              <a:buNone/>
            </a:pPr>
            <a:endParaRPr lang="fa-IR" b="1" dirty="0" smtClean="0">
              <a:cs typeface="B Nazanin" panose="00000400000000000000" pitchFamily="2" charset="-78"/>
            </a:endParaRPr>
          </a:p>
          <a:p>
            <a:pPr algn="r" rtl="1">
              <a:lnSpc>
                <a:spcPct val="170000"/>
              </a:lnSpc>
            </a:pPr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ممکن است با صدور سهام خود، آن دارایی را خریداری نماید. در این صورت دارای ثبت زیر خواهد بود</a:t>
            </a:r>
            <a:r>
              <a:rPr lang="fa-IR" b="1" dirty="0" smtClean="0">
                <a:cs typeface="B Nazanin" panose="00000400000000000000" pitchFamily="2" charset="-78"/>
              </a:rPr>
              <a:t>:</a:t>
            </a:r>
          </a:p>
          <a:p>
            <a:pPr marL="109728" indent="0" algn="r" rtl="1">
              <a:lnSpc>
                <a:spcPct val="170000"/>
              </a:lnSpc>
              <a:buNone/>
            </a:pPr>
            <a:r>
              <a:rPr lang="fa-IR" b="1" dirty="0">
                <a:cs typeface="B Nazanin" panose="00000400000000000000" pitchFamily="2" charset="-78"/>
              </a:rPr>
              <a:t/>
            </a:r>
            <a:br>
              <a:rPr lang="fa-IR" b="1" dirty="0">
                <a:cs typeface="B Nazanin" panose="00000400000000000000" pitchFamily="2" charset="-78"/>
              </a:rPr>
            </a:br>
            <a:r>
              <a:rPr lang="fa-IR" b="1" dirty="0">
                <a:cs typeface="B Nazanin" panose="00000400000000000000" pitchFamily="2" charset="-78"/>
              </a:rPr>
              <a:t>داراییها </a:t>
            </a:r>
            <a:r>
              <a:rPr lang="fa-IR" b="1" dirty="0" smtClean="0">
                <a:cs typeface="B Nazanin" panose="00000400000000000000" pitchFamily="2" charset="-78"/>
              </a:rPr>
              <a:t>(به تفکیک)  </a:t>
            </a:r>
            <a:r>
              <a:rPr lang="fa-IR" b="1" dirty="0">
                <a:cs typeface="B Nazanin" panose="00000400000000000000" pitchFamily="2" charset="-78"/>
              </a:rPr>
              <a:t>×××</a:t>
            </a:r>
            <a:br>
              <a:rPr lang="fa-IR" b="1" dirty="0">
                <a:cs typeface="B Nazanin" panose="00000400000000000000" pitchFamily="2" charset="-78"/>
              </a:rPr>
            </a:br>
            <a:r>
              <a:rPr lang="fa-IR" b="1" dirty="0">
                <a:cs typeface="B Nazanin" panose="00000400000000000000" pitchFamily="2" charset="-78"/>
              </a:rPr>
              <a:t>بدهیها </a:t>
            </a:r>
            <a:r>
              <a:rPr lang="fa-IR" b="1" dirty="0" smtClean="0">
                <a:cs typeface="B Nazanin" panose="00000400000000000000" pitchFamily="2" charset="-78"/>
              </a:rPr>
              <a:t>(به تفکیک)   ×××</a:t>
            </a:r>
            <a:r>
              <a:rPr lang="fa-IR" b="1" dirty="0">
                <a:cs typeface="B Nazanin" panose="00000400000000000000" pitchFamily="2" charset="-78"/>
              </a:rPr>
              <a:t/>
            </a:r>
            <a:br>
              <a:rPr lang="fa-IR" b="1" dirty="0">
                <a:cs typeface="B Nazanin" panose="00000400000000000000" pitchFamily="2" charset="-78"/>
              </a:rPr>
            </a:br>
            <a:r>
              <a:rPr lang="fa-IR" b="1" dirty="0">
                <a:cs typeface="B Nazanin" panose="00000400000000000000" pitchFamily="2" charset="-78"/>
              </a:rPr>
              <a:t>سهام </a:t>
            </a:r>
            <a:r>
              <a:rPr lang="fa-IR" b="1" dirty="0" smtClean="0">
                <a:cs typeface="B Nazanin" panose="00000400000000000000" pitchFamily="2" charset="-78"/>
              </a:rPr>
              <a:t>عادی    </a:t>
            </a:r>
            <a:r>
              <a:rPr lang="fa-IR" b="1" dirty="0">
                <a:cs typeface="B Nazanin" panose="00000400000000000000" pitchFamily="2" charset="-78"/>
              </a:rPr>
              <a:t>×××</a:t>
            </a:r>
            <a:br>
              <a:rPr lang="fa-IR" b="1" dirty="0">
                <a:cs typeface="B Nazanin" panose="00000400000000000000" pitchFamily="2" charset="-78"/>
              </a:rPr>
            </a:br>
            <a:r>
              <a:rPr lang="fa-IR" b="1" dirty="0">
                <a:cs typeface="B Nazanin" panose="00000400000000000000" pitchFamily="2" charset="-78"/>
              </a:rPr>
              <a:t>صرف سهام </a:t>
            </a:r>
            <a:r>
              <a:rPr lang="fa-IR" b="1" dirty="0" smtClean="0">
                <a:cs typeface="B Nazanin" panose="00000400000000000000" pitchFamily="2" charset="-78"/>
              </a:rPr>
              <a:t>عادی   </a:t>
            </a:r>
            <a:r>
              <a:rPr lang="fa-IR" b="1" dirty="0">
                <a:cs typeface="B Nazanin" panose="00000400000000000000" pitchFamily="2" charset="-78"/>
              </a:rPr>
              <a:t>×× </a:t>
            </a:r>
            <a:br>
              <a:rPr lang="fa-IR" b="1" dirty="0">
                <a:cs typeface="B Nazanin" panose="00000400000000000000" pitchFamily="2" charset="-78"/>
              </a:rPr>
            </a:br>
            <a:r>
              <a:rPr lang="fa-IR" b="1" dirty="0">
                <a:cs typeface="B Nazanin" panose="00000400000000000000" pitchFamily="2" charset="-78"/>
              </a:rPr>
              <a:t/>
            </a:r>
            <a:br>
              <a:rPr lang="fa-IR" b="1" dirty="0">
                <a:cs typeface="B Nazanin" panose="00000400000000000000" pitchFamily="2" charset="-78"/>
              </a:rPr>
            </a:b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840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473891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ممکن است با </a:t>
            </a:r>
            <a:r>
              <a:rPr lang="fa-IR" b="1" dirty="0">
                <a:cs typeface="B Nazanin" panose="00000400000000000000" pitchFamily="2" charset="-78"/>
              </a:rPr>
              <a:t>خرید سهام </a:t>
            </a:r>
            <a:r>
              <a:rPr lang="fa-IR" dirty="0">
                <a:cs typeface="B Nazanin" panose="00000400000000000000" pitchFamily="2" charset="-78"/>
              </a:rPr>
              <a:t>آن شرکت را خریداری نماییم که ثبت زیر لحاظ میگردد</a:t>
            </a:r>
            <a:r>
              <a:rPr lang="fa-IR" dirty="0" smtClean="0">
                <a:cs typeface="B Nazanin" panose="00000400000000000000" pitchFamily="2" charset="-78"/>
              </a:rPr>
              <a:t>:</a:t>
            </a:r>
          </a:p>
          <a:p>
            <a:pPr marL="109728" indent="0" algn="r" rtl="1">
              <a:lnSpc>
                <a:spcPct val="150000"/>
              </a:lnSpc>
              <a:buNone/>
            </a:pPr>
            <a:r>
              <a:rPr lang="fa-IR" dirty="0">
                <a:cs typeface="B Nazanin" panose="00000400000000000000" pitchFamily="2" charset="-78"/>
              </a:rPr>
              <a:t/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dirty="0" smtClean="0">
                <a:cs typeface="B Nazanin" panose="00000400000000000000" pitchFamily="2" charset="-78"/>
              </a:rPr>
              <a:t>سرمایه گذاری </a:t>
            </a:r>
            <a:r>
              <a:rPr lang="fa-IR" dirty="0">
                <a:cs typeface="B Nazanin" panose="00000400000000000000" pitchFamily="2" charset="-78"/>
              </a:rPr>
              <a:t>در شرکت الف ××××</a:t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dirty="0">
                <a:cs typeface="B Nazanin" panose="00000400000000000000" pitchFamily="2" charset="-78"/>
              </a:rPr>
              <a:t>وجه نقد ×××× </a:t>
            </a:r>
            <a:r>
              <a:rPr lang="fa-IR" dirty="0" smtClean="0">
                <a:cs typeface="B Nazanin" panose="00000400000000000000" pitchFamily="2" charset="-78"/>
              </a:rPr>
              <a:t>(در </a:t>
            </a:r>
            <a:r>
              <a:rPr lang="fa-IR" dirty="0">
                <a:cs typeface="B Nazanin" panose="00000400000000000000" pitchFamily="2" charset="-78"/>
              </a:rPr>
              <a:t>صورت خرید </a:t>
            </a:r>
            <a:r>
              <a:rPr lang="fa-IR" dirty="0" smtClean="0">
                <a:cs typeface="B Nazanin" panose="00000400000000000000" pitchFamily="2" charset="-78"/>
              </a:rPr>
              <a:t>نقدی)</a:t>
            </a:r>
            <a:r>
              <a:rPr lang="fa-IR" dirty="0">
                <a:cs typeface="B Nazanin" panose="00000400000000000000" pitchFamily="2" charset="-78"/>
              </a:rPr>
              <a:t/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dirty="0" smtClean="0">
                <a:cs typeface="B Nazanin" panose="00000400000000000000" pitchFamily="2" charset="-78"/>
              </a:rPr>
              <a:t>سرمایه گذاری </a:t>
            </a:r>
            <a:r>
              <a:rPr lang="fa-IR" dirty="0">
                <a:cs typeface="B Nazanin" panose="00000400000000000000" pitchFamily="2" charset="-78"/>
              </a:rPr>
              <a:t>در شرکت الف ××××</a:t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dirty="0">
                <a:cs typeface="B Nazanin" panose="00000400000000000000" pitchFamily="2" charset="-78"/>
              </a:rPr>
              <a:t>سهام عادی ××××</a:t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dirty="0">
                <a:cs typeface="B Nazanin" panose="00000400000000000000" pitchFamily="2" charset="-78"/>
              </a:rPr>
              <a:t>صرف سهام عادی ×××× </a:t>
            </a:r>
            <a:r>
              <a:rPr lang="fa-IR" dirty="0" smtClean="0">
                <a:cs typeface="B Nazanin" panose="00000400000000000000" pitchFamily="2" charset="-78"/>
              </a:rPr>
              <a:t>(اگر </a:t>
            </a:r>
            <a:r>
              <a:rPr lang="fa-IR" dirty="0">
                <a:cs typeface="B Nazanin" panose="00000400000000000000" pitchFamily="2" charset="-78"/>
              </a:rPr>
              <a:t>به صورت سهام </a:t>
            </a:r>
            <a:r>
              <a:rPr lang="fa-IR" dirty="0" smtClean="0">
                <a:cs typeface="B Nazanin" panose="00000400000000000000" pitchFamily="2" charset="-78"/>
              </a:rPr>
              <a:t>باشد)</a:t>
            </a:r>
            <a:r>
              <a:rPr lang="fa-IR" dirty="0">
                <a:cs typeface="B Nazanin" panose="00000400000000000000" pitchFamily="2" charset="-78"/>
              </a:rPr>
              <a:t/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dirty="0">
                <a:cs typeface="B Nazanin" panose="00000400000000000000" pitchFamily="2" charset="-78"/>
              </a:rPr>
              <a:t/>
            </a:r>
            <a:br>
              <a:rPr lang="fa-IR" dirty="0">
                <a:cs typeface="B Nazanin" panose="00000400000000000000" pitchFamily="2" charset="-78"/>
              </a:rPr>
            </a:b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643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rmAutofit fontScale="85000" lnSpcReduction="10000"/>
          </a:bodyPr>
          <a:lstStyle/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400" b="1" dirty="0">
                <a:cs typeface="B Nazanin" panose="00000400000000000000" pitchFamily="2" charset="-78"/>
              </a:rPr>
              <a:t>روشهای ترکیب تجاری</a:t>
            </a:r>
            <a:br>
              <a:rPr lang="fa-IR" sz="2400" b="1" dirty="0">
                <a:cs typeface="B Nazanin" panose="00000400000000000000" pitchFamily="2" charset="-78"/>
              </a:rPr>
            </a:br>
            <a:r>
              <a:rPr lang="fa-IR" sz="2400" b="1" dirty="0" smtClean="0">
                <a:cs typeface="B Nazanin" panose="00000400000000000000" pitchFamily="2" charset="-78"/>
              </a:rPr>
              <a:t>1- ادغام</a:t>
            </a:r>
            <a:r>
              <a:rPr lang="fa-IR" sz="2400" b="1" dirty="0">
                <a:cs typeface="B Nazanin" panose="00000400000000000000" pitchFamily="2" charset="-78"/>
              </a:rPr>
              <a:t/>
            </a:r>
            <a:br>
              <a:rPr lang="fa-IR" sz="2400" b="1" dirty="0">
                <a:cs typeface="B Nazanin" panose="00000400000000000000" pitchFamily="2" charset="-78"/>
              </a:rPr>
            </a:br>
            <a:r>
              <a:rPr lang="fa-IR" sz="2400" dirty="0">
                <a:cs typeface="B Nazanin" panose="00000400000000000000" pitchFamily="2" charset="-78"/>
              </a:rPr>
              <a:t>اگر دو شرکت فرض شرکت الف و ب وجود داشته باشد بعد از ترکیب فقط شرکت ب را داشته باشیم، به آن </a:t>
            </a:r>
            <a:r>
              <a:rPr lang="fa-IR" sz="2400" dirty="0" smtClean="0">
                <a:cs typeface="B Nazanin" panose="00000400000000000000" pitchFamily="2" charset="-78"/>
              </a:rPr>
              <a:t>اطلاق میگردد </a:t>
            </a:r>
            <a:r>
              <a:rPr lang="fa-IR" sz="2400" dirty="0">
                <a:cs typeface="B Nazanin" panose="00000400000000000000" pitchFamily="2" charset="-78"/>
              </a:rPr>
              <a:t>که در اینجا شرکت الف حذف گردیده است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</a:p>
          <a:p>
            <a:pPr marL="109728" indent="0" algn="r" rtl="1">
              <a:lnSpc>
                <a:spcPct val="150000"/>
              </a:lnSpc>
              <a:buNone/>
            </a:pPr>
            <a:r>
              <a:rPr lang="fa-IR" sz="2400" dirty="0">
                <a:cs typeface="B Nazanin" panose="00000400000000000000" pitchFamily="2" charset="-78"/>
              </a:rPr>
              <a:t/>
            </a:r>
            <a:br>
              <a:rPr lang="fa-IR" sz="2400" dirty="0">
                <a:cs typeface="B Nazanin" panose="00000400000000000000" pitchFamily="2" charset="-78"/>
              </a:rPr>
            </a:br>
            <a:r>
              <a:rPr lang="fa-IR" sz="2400" dirty="0" smtClean="0">
                <a:cs typeface="B Nazanin" panose="00000400000000000000" pitchFamily="2" charset="-78"/>
              </a:rPr>
              <a:t>  2-</a:t>
            </a:r>
            <a:r>
              <a:rPr lang="fa-IR" sz="2400" b="1" dirty="0" smtClean="0">
                <a:cs typeface="B Nazanin" panose="00000400000000000000" pitchFamily="2" charset="-78"/>
              </a:rPr>
              <a:t> تلفیق</a:t>
            </a:r>
            <a:r>
              <a:rPr lang="fa-IR" sz="2400" b="1" dirty="0">
                <a:cs typeface="B Nazanin" panose="00000400000000000000" pitchFamily="2" charset="-78"/>
              </a:rPr>
              <a:t/>
            </a:r>
            <a:br>
              <a:rPr lang="fa-IR" sz="2400" b="1" dirty="0">
                <a:cs typeface="B Nazanin" panose="00000400000000000000" pitchFamily="2" charset="-78"/>
              </a:rPr>
            </a:br>
            <a:r>
              <a:rPr lang="fa-IR" sz="2400" dirty="0">
                <a:cs typeface="B Nazanin" panose="00000400000000000000" pitchFamily="2" charset="-78"/>
              </a:rPr>
              <a:t>اگر دو شرکت الف و ب را داشته باشیم و هر دو شرکت حذف گردد و شرکت جدید به نام ج پدید آید به آن </a:t>
            </a:r>
            <a:r>
              <a:rPr lang="fa-IR" sz="2400" dirty="0" smtClean="0">
                <a:cs typeface="B Nazanin" panose="00000400000000000000" pitchFamily="2" charset="-78"/>
              </a:rPr>
              <a:t>تلفیق میگویند.</a:t>
            </a:r>
          </a:p>
          <a:p>
            <a:pPr marL="109728" indent="0" algn="r" rtl="1">
              <a:lnSpc>
                <a:spcPct val="150000"/>
              </a:lnSpc>
              <a:buNone/>
            </a:pPr>
            <a:r>
              <a:rPr lang="fa-IR" sz="2400" dirty="0">
                <a:cs typeface="B Nazanin" panose="00000400000000000000" pitchFamily="2" charset="-78"/>
              </a:rPr>
              <a:t/>
            </a:r>
            <a:br>
              <a:rPr lang="fa-IR" sz="2400" dirty="0">
                <a:cs typeface="B Nazanin" panose="00000400000000000000" pitchFamily="2" charset="-78"/>
              </a:rPr>
            </a:br>
            <a:r>
              <a:rPr lang="fa-IR" sz="2400" dirty="0" smtClean="0">
                <a:cs typeface="B Nazanin" panose="00000400000000000000" pitchFamily="2" charset="-78"/>
              </a:rPr>
              <a:t> </a:t>
            </a:r>
            <a:r>
              <a:rPr lang="fa-IR" sz="2400" b="1" dirty="0" smtClean="0">
                <a:cs typeface="B Nazanin" panose="00000400000000000000" pitchFamily="2" charset="-78"/>
              </a:rPr>
              <a:t>3- تحصیل</a:t>
            </a:r>
            <a:r>
              <a:rPr lang="fa-IR" sz="2400" b="1" dirty="0">
                <a:cs typeface="B Nazanin" panose="00000400000000000000" pitchFamily="2" charset="-78"/>
              </a:rPr>
              <a:t/>
            </a:r>
            <a:br>
              <a:rPr lang="fa-IR" sz="2400" b="1" dirty="0">
                <a:cs typeface="B Nazanin" panose="00000400000000000000" pitchFamily="2" charset="-78"/>
              </a:rPr>
            </a:br>
            <a:r>
              <a:rPr lang="fa-IR" sz="2400" dirty="0">
                <a:cs typeface="B Nazanin" panose="00000400000000000000" pitchFamily="2" charset="-78"/>
              </a:rPr>
              <a:t>در تحصیل هر دو شرکت شخصیت حقوقی خود را حفظ نموده و همچنان وجود داشته که ما صورتهای مالی </a:t>
            </a:r>
            <a:r>
              <a:rPr lang="fa-IR" sz="2400" dirty="0" smtClean="0">
                <a:cs typeface="B Nazanin" panose="00000400000000000000" pitchFamily="2" charset="-78"/>
              </a:rPr>
              <a:t>تلفیقی برای </a:t>
            </a:r>
            <a:r>
              <a:rPr lang="fa-IR" sz="2400" dirty="0">
                <a:cs typeface="B Nazanin" panose="00000400000000000000" pitchFamily="2" charset="-78"/>
              </a:rPr>
              <a:t>آنها تهیه مینماییم و در این شکل و روش هیچ شرکتی حذف نخواهد شد. </a:t>
            </a:r>
            <a:br>
              <a:rPr lang="fa-IR" sz="2400" dirty="0">
                <a:cs typeface="B Nazanin" panose="00000400000000000000" pitchFamily="2" charset="-78"/>
              </a:rPr>
            </a:br>
            <a:endParaRPr lang="en-US" sz="2400" dirty="0">
              <a:cs typeface="B Nazanin" panose="000004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2556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854891"/>
          </a:xfrm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85000" lnSpcReduction="10000"/>
          </a:bodyPr>
          <a:lstStyle/>
          <a:p>
            <a:pPr algn="r" rtl="1">
              <a:lnSpc>
                <a:spcPct val="150000"/>
              </a:lnSpc>
            </a:pPr>
            <a:r>
              <a:rPr lang="fa-IR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B Titr" panose="00000700000000000000" pitchFamily="2" charset="-78"/>
              </a:rPr>
              <a:t>انواع شکل </a:t>
            </a:r>
            <a:r>
              <a:rPr lang="fa-I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B Titr" panose="00000700000000000000" pitchFamily="2" charset="-78"/>
              </a:rPr>
              <a:t>شرکت</a:t>
            </a:r>
          </a:p>
          <a:p>
            <a:pPr marL="109728" indent="0" algn="r" rtl="1">
              <a:lnSpc>
                <a:spcPct val="150000"/>
              </a:lnSpc>
              <a:buNone/>
            </a:pPr>
            <a:r>
              <a:rPr lang="fa-IR" b="1" dirty="0"/>
              <a:t/>
            </a:r>
            <a:br>
              <a:rPr lang="fa-IR" b="1" dirty="0"/>
            </a:br>
            <a:r>
              <a:rPr lang="fa-IR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Nazanin" panose="00000400000000000000" pitchFamily="2" charset="-78"/>
              </a:rPr>
              <a:t>شرکت اصلی </a:t>
            </a:r>
            <a:r>
              <a:rPr lang="fa-I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Nazanin" panose="00000400000000000000" pitchFamily="2" charset="-78"/>
              </a:rPr>
              <a:t>(مادر): </a:t>
            </a:r>
            <a:r>
              <a:rPr lang="fa-IR" dirty="0">
                <a:cs typeface="B Nazanin" panose="00000400000000000000" pitchFamily="2" charset="-78"/>
              </a:rPr>
              <a:t>شرکتی که سهام دیگر شرکت را خریداری نموده است و همان خریدار میباشد.</a:t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Nazanin" panose="00000400000000000000" pitchFamily="2" charset="-78"/>
              </a:rPr>
              <a:t>شرکت فرعی: </a:t>
            </a:r>
            <a:r>
              <a:rPr lang="fa-IR" dirty="0">
                <a:cs typeface="B Nazanin" panose="00000400000000000000" pitchFamily="2" charset="-78"/>
              </a:rPr>
              <a:t>شرکتی که سهامش را فروخته است و همان فروشنده سهام میباشد.</a:t>
            </a:r>
            <a:br>
              <a:rPr lang="fa-IR" dirty="0">
                <a:cs typeface="B Nazanin" panose="00000400000000000000" pitchFamily="2" charset="-78"/>
              </a:rPr>
            </a:br>
            <a:endParaRPr lang="fa-IR" dirty="0" smtClean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B Titr" panose="00000700000000000000" pitchFamily="2" charset="-78"/>
              </a:rPr>
              <a:t>صورتهای </a:t>
            </a:r>
            <a:r>
              <a:rPr lang="fa-IR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B Titr" panose="00000700000000000000" pitchFamily="2" charset="-78"/>
              </a:rPr>
              <a:t>مالی </a:t>
            </a:r>
            <a:r>
              <a:rPr lang="fa-I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B Titr" panose="00000700000000000000" pitchFamily="2" charset="-78"/>
              </a:rPr>
              <a:t>تلفیقی</a:t>
            </a:r>
          </a:p>
          <a:p>
            <a:pPr marL="109728" indent="0" algn="r" rtl="1">
              <a:lnSpc>
                <a:spcPct val="150000"/>
              </a:lnSpc>
              <a:buNone/>
            </a:pPr>
            <a:r>
              <a:rPr lang="fa-IR" dirty="0" smtClean="0">
                <a:cs typeface="B Nazanin" panose="00000400000000000000" pitchFamily="2" charset="-78"/>
              </a:rPr>
              <a:t>صورتهای </a:t>
            </a:r>
            <a:r>
              <a:rPr lang="fa-IR" dirty="0">
                <a:cs typeface="B Nazanin" panose="00000400000000000000" pitchFamily="2" charset="-78"/>
              </a:rPr>
              <a:t>مالی تلفیقی که شرکت اصلی تهیه مینماید در بر گیرنده هم صورت مالی خود شرکت اصلی و </a:t>
            </a:r>
            <a:r>
              <a:rPr lang="fa-IR" dirty="0" smtClean="0">
                <a:cs typeface="B Nazanin" panose="00000400000000000000" pitchFamily="2" charset="-78"/>
              </a:rPr>
              <a:t>هم صورتهای </a:t>
            </a:r>
            <a:r>
              <a:rPr lang="fa-IR" dirty="0">
                <a:cs typeface="B Nazanin" panose="00000400000000000000" pitchFamily="2" charset="-78"/>
              </a:rPr>
              <a:t>مالی شرکتهای فرعی میباشد </a:t>
            </a:r>
            <a:r>
              <a:rPr lang="fa-IR" dirty="0" smtClean="0">
                <a:cs typeface="B Nazanin" panose="00000400000000000000" pitchFamily="2" charset="-78"/>
              </a:rPr>
              <a:t>که سهامداران شرکتهای اصلی ذینفعان </a:t>
            </a:r>
            <a:r>
              <a:rPr lang="fa-IR" dirty="0">
                <a:cs typeface="B Nazanin" panose="00000400000000000000" pitchFamily="2" charset="-78"/>
              </a:rPr>
              <a:t>آن بوده و از شرکت اصلی </a:t>
            </a:r>
            <a:r>
              <a:rPr lang="fa-IR" dirty="0" smtClean="0">
                <a:cs typeface="B Nazanin" panose="00000400000000000000" pitchFamily="2" charset="-78"/>
              </a:rPr>
              <a:t>مطالبه مینماید.</a:t>
            </a:r>
            <a:r>
              <a:rPr lang="fa-IR" dirty="0">
                <a:cs typeface="B Nazanin" panose="00000400000000000000" pitchFamily="2" charset="-78"/>
              </a:rPr>
              <a:t/>
            </a:r>
            <a:br>
              <a:rPr lang="fa-IR" dirty="0">
                <a:cs typeface="B Nazanin" panose="00000400000000000000" pitchFamily="2" charset="-78"/>
              </a:rPr>
            </a:b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9378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553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algn="r" rtl="1">
              <a:lnSpc>
                <a:spcPct val="170000"/>
              </a:lnSpc>
            </a:pPr>
            <a:r>
              <a:rPr lang="fa-IR" sz="3300" b="1" dirty="0">
                <a:cs typeface="B Nazanin" panose="00000400000000000000" pitchFamily="2" charset="-78"/>
              </a:rPr>
              <a:t>در تلفیق 3نوع صورت مالی وجود دارد:</a:t>
            </a:r>
            <a:r>
              <a:rPr lang="fa-IR" sz="3300" dirty="0">
                <a:cs typeface="B Nazanin" panose="00000400000000000000" pitchFamily="2" charset="-78"/>
              </a:rPr>
              <a:t/>
            </a:r>
            <a:br>
              <a:rPr lang="fa-IR" sz="3300" dirty="0">
                <a:cs typeface="B Nazanin" panose="00000400000000000000" pitchFamily="2" charset="-78"/>
              </a:rPr>
            </a:br>
            <a:r>
              <a:rPr lang="fa-IR" sz="3300" dirty="0" smtClean="0">
                <a:cs typeface="B Nazanin" panose="00000400000000000000" pitchFamily="2" charset="-78"/>
              </a:rPr>
              <a:t>1- صورت </a:t>
            </a:r>
            <a:r>
              <a:rPr lang="fa-IR" sz="3300" dirty="0">
                <a:cs typeface="B Nazanin" panose="00000400000000000000" pitchFamily="2" charset="-78"/>
              </a:rPr>
              <a:t>مالی تلفیقی شرکتهای مادر</a:t>
            </a:r>
            <a:br>
              <a:rPr lang="fa-IR" sz="3300" dirty="0">
                <a:cs typeface="B Nazanin" panose="00000400000000000000" pitchFamily="2" charset="-78"/>
              </a:rPr>
            </a:br>
            <a:r>
              <a:rPr lang="fa-IR" sz="3300" dirty="0" smtClean="0">
                <a:cs typeface="B Nazanin" panose="00000400000000000000" pitchFamily="2" charset="-78"/>
              </a:rPr>
              <a:t>2- صورتهای </a:t>
            </a:r>
            <a:r>
              <a:rPr lang="fa-IR" sz="3300" dirty="0">
                <a:cs typeface="B Nazanin" panose="00000400000000000000" pitchFamily="2" charset="-78"/>
              </a:rPr>
              <a:t>مالی تلفیقی شرکتهای فرعی</a:t>
            </a:r>
            <a:br>
              <a:rPr lang="fa-IR" sz="3300" dirty="0">
                <a:cs typeface="B Nazanin" panose="00000400000000000000" pitchFamily="2" charset="-78"/>
              </a:rPr>
            </a:br>
            <a:r>
              <a:rPr lang="fa-IR" sz="3300" dirty="0" smtClean="0">
                <a:cs typeface="B Nazanin" panose="00000400000000000000" pitchFamily="2" charset="-78"/>
              </a:rPr>
              <a:t>3-صورتهای </a:t>
            </a:r>
            <a:r>
              <a:rPr lang="fa-IR" sz="3300" dirty="0">
                <a:cs typeface="B Nazanin" panose="00000400000000000000" pitchFamily="2" charset="-78"/>
              </a:rPr>
              <a:t>مالی تلفیقی از ترکیب شرکتهای مادر و شرکتهای فرعی</a:t>
            </a:r>
            <a:br>
              <a:rPr lang="fa-IR" sz="3300" dirty="0">
                <a:cs typeface="B Nazanin" panose="00000400000000000000" pitchFamily="2" charset="-78"/>
              </a:rPr>
            </a:br>
            <a:endParaRPr lang="fa-IR" sz="3300" dirty="0" smtClean="0">
              <a:cs typeface="B Nazanin" panose="00000400000000000000" pitchFamily="2" charset="-78"/>
            </a:endParaRPr>
          </a:p>
          <a:p>
            <a:pPr algn="r" rtl="1">
              <a:lnSpc>
                <a:spcPct val="170000"/>
              </a:lnSpc>
            </a:pPr>
            <a:r>
              <a:rPr lang="fa-IR" sz="3300" b="1" dirty="0" smtClean="0">
                <a:cs typeface="B Nazanin" panose="00000400000000000000" pitchFamily="2" charset="-78"/>
              </a:rPr>
              <a:t>روشهای </a:t>
            </a:r>
            <a:r>
              <a:rPr lang="fa-IR" sz="3300" b="1" dirty="0">
                <a:cs typeface="B Nazanin" panose="00000400000000000000" pitchFamily="2" charset="-78"/>
              </a:rPr>
              <a:t>تلفیق</a:t>
            </a:r>
            <a:br>
              <a:rPr lang="fa-IR" sz="3300" b="1" dirty="0">
                <a:cs typeface="B Nazanin" panose="00000400000000000000" pitchFamily="2" charset="-78"/>
              </a:rPr>
            </a:br>
            <a:r>
              <a:rPr lang="fa-IR" sz="3300" dirty="0" smtClean="0">
                <a:cs typeface="B Nazanin" panose="00000400000000000000" pitchFamily="2" charset="-78"/>
              </a:rPr>
              <a:t>1- روش </a:t>
            </a:r>
            <a:r>
              <a:rPr lang="fa-IR" sz="3300" dirty="0">
                <a:cs typeface="B Nazanin" panose="00000400000000000000" pitchFamily="2" charset="-78"/>
              </a:rPr>
              <a:t>ترکیب خرید</a:t>
            </a:r>
            <a:br>
              <a:rPr lang="fa-IR" sz="3300" dirty="0">
                <a:cs typeface="B Nazanin" panose="00000400000000000000" pitchFamily="2" charset="-78"/>
              </a:rPr>
            </a:br>
            <a:r>
              <a:rPr lang="fa-IR" sz="3300" dirty="0" smtClean="0">
                <a:cs typeface="B Nazanin" panose="00000400000000000000" pitchFamily="2" charset="-78"/>
              </a:rPr>
              <a:t>2- روش </a:t>
            </a:r>
            <a:r>
              <a:rPr lang="fa-IR" sz="3300" dirty="0">
                <a:cs typeface="B Nazanin" panose="00000400000000000000" pitchFamily="2" charset="-78"/>
              </a:rPr>
              <a:t>اتحاد منافع </a:t>
            </a:r>
            <a:r>
              <a:rPr lang="fa-IR" sz="3300" dirty="0" smtClean="0">
                <a:cs typeface="B Nazanin" panose="00000400000000000000" pitchFamily="2" charset="-78"/>
              </a:rPr>
              <a:t>(منسوخ شده</a:t>
            </a:r>
            <a:r>
              <a:rPr lang="fa-IR" dirty="0" smtClean="0">
                <a:cs typeface="B Nazanin" panose="00000400000000000000" pitchFamily="2" charset="-78"/>
              </a:rPr>
              <a:t>)</a:t>
            </a:r>
            <a:endParaRPr lang="fa-IR" dirty="0">
              <a:cs typeface="B Nazanin" panose="00000400000000000000" pitchFamily="2" charset="-78"/>
            </a:endParaRPr>
          </a:p>
          <a:p>
            <a:pPr marL="109728" indent="0" algn="r" rtl="1">
              <a:buNone/>
            </a:pPr>
            <a:endParaRPr lang="fa-IR" dirty="0" smtClean="0">
              <a:cs typeface="B Nazanin" panose="00000400000000000000" pitchFamily="2" charset="-78"/>
            </a:endParaRPr>
          </a:p>
          <a:p>
            <a:pPr algn="r" rtl="1">
              <a:lnSpc>
                <a:spcPct val="170000"/>
              </a:lnSpc>
            </a:pPr>
            <a:r>
              <a:rPr lang="fa-IR" b="1" dirty="0">
                <a:cs typeface="B Titr" panose="00000700000000000000" pitchFamily="2" charset="-78"/>
              </a:rPr>
              <a:t>روش </a:t>
            </a:r>
            <a:r>
              <a:rPr lang="fa-IR" b="1" dirty="0" smtClean="0">
                <a:cs typeface="B Titr" panose="00000700000000000000" pitchFamily="2" charset="-78"/>
              </a:rPr>
              <a:t>خرید</a:t>
            </a:r>
          </a:p>
          <a:p>
            <a:pPr marL="109728" indent="0" algn="r" rtl="1">
              <a:lnSpc>
                <a:spcPct val="170000"/>
              </a:lnSpc>
              <a:buNone/>
            </a:pPr>
            <a:r>
              <a:rPr lang="fa-IR" b="1" dirty="0">
                <a:cs typeface="B Titr" panose="00000700000000000000" pitchFamily="2" charset="-78"/>
              </a:rPr>
              <a:t/>
            </a:r>
            <a:br>
              <a:rPr lang="fa-IR" b="1" dirty="0">
                <a:cs typeface="B Titr" panose="00000700000000000000" pitchFamily="2" charset="-78"/>
              </a:rPr>
            </a:br>
            <a:r>
              <a:rPr lang="fa-IR" dirty="0">
                <a:cs typeface="B Nazanin" panose="00000400000000000000" pitchFamily="2" charset="-78"/>
              </a:rPr>
              <a:t>برای خرید سهام شرکت دیگر، شرکت متحمل </a:t>
            </a:r>
            <a:r>
              <a:rPr lang="fa-IR" dirty="0" smtClean="0">
                <a:cs typeface="B Nazanin" panose="00000400000000000000" pitchFamily="2" charset="-78"/>
              </a:rPr>
              <a:t>هزینه هایی </a:t>
            </a:r>
            <a:r>
              <a:rPr lang="fa-IR" dirty="0">
                <a:cs typeface="B Nazanin" panose="00000400000000000000" pitchFamily="2" charset="-78"/>
              </a:rPr>
              <a:t>میگردد که به آن </a:t>
            </a:r>
            <a:r>
              <a:rPr lang="fa-IR" dirty="0" smtClean="0">
                <a:cs typeface="B Nazanin" panose="00000400000000000000" pitchFamily="2" charset="-78"/>
              </a:rPr>
              <a:t>هزینه های </a:t>
            </a:r>
            <a:r>
              <a:rPr lang="fa-IR" dirty="0">
                <a:cs typeface="B Nazanin" panose="00000400000000000000" pitchFamily="2" charset="-78"/>
              </a:rPr>
              <a:t>مرتبط با تلفیق میگویند </a:t>
            </a:r>
            <a:r>
              <a:rPr lang="fa-IR" dirty="0" smtClean="0">
                <a:cs typeface="B Nazanin" panose="00000400000000000000" pitchFamily="2" charset="-78"/>
              </a:rPr>
              <a:t>که شامل </a:t>
            </a:r>
            <a:r>
              <a:rPr lang="fa-IR" dirty="0">
                <a:cs typeface="B Nazanin" panose="00000400000000000000" pitchFamily="2" charset="-78"/>
              </a:rPr>
              <a:t>موارد زیر میباشد:</a:t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sz="3400" b="1" dirty="0" smtClean="0">
                <a:cs typeface="B Nazanin" panose="00000400000000000000" pitchFamily="2" charset="-78"/>
              </a:rPr>
              <a:t>1- هزینه های </a:t>
            </a:r>
            <a:r>
              <a:rPr lang="fa-IR" sz="3400" b="1" dirty="0">
                <a:cs typeface="B Nazanin" panose="00000400000000000000" pitchFamily="2" charset="-78"/>
              </a:rPr>
              <a:t>مستقیم</a:t>
            </a:r>
            <a:r>
              <a:rPr lang="fa-IR" b="1" dirty="0">
                <a:cs typeface="B Nazanin" panose="00000400000000000000" pitchFamily="2" charset="-78"/>
              </a:rPr>
              <a:t>: </a:t>
            </a:r>
            <a:r>
              <a:rPr lang="fa-IR" dirty="0" smtClean="0">
                <a:cs typeface="B Nazanin" panose="00000400000000000000" pitchFamily="2" charset="-78"/>
              </a:rPr>
              <a:t>هزینه هایی </a:t>
            </a:r>
            <a:r>
              <a:rPr lang="fa-IR" dirty="0">
                <a:cs typeface="B Nazanin" panose="00000400000000000000" pitchFamily="2" charset="-78"/>
              </a:rPr>
              <a:t>که جزء لاینفک تحصیل آن </a:t>
            </a:r>
            <a:r>
              <a:rPr lang="fa-IR" dirty="0" smtClean="0">
                <a:cs typeface="B Nazanin" panose="00000400000000000000" pitchFamily="2" charset="-78"/>
              </a:rPr>
              <a:t>سرمایه گذاری </a:t>
            </a:r>
            <a:r>
              <a:rPr lang="fa-IR" dirty="0">
                <a:cs typeface="B Nazanin" panose="00000400000000000000" pitchFamily="2" charset="-78"/>
              </a:rPr>
              <a:t>بوده و به خاطر تحصیل آن دارایی </a:t>
            </a:r>
            <a:r>
              <a:rPr lang="fa-IR" dirty="0" smtClean="0">
                <a:cs typeface="B Nazanin" panose="00000400000000000000" pitchFamily="2" charset="-78"/>
              </a:rPr>
              <a:t>ایجاد شده </a:t>
            </a:r>
            <a:r>
              <a:rPr lang="fa-IR" dirty="0">
                <a:cs typeface="B Nazanin" panose="00000400000000000000" pitchFamily="2" charset="-78"/>
              </a:rPr>
              <a:t>است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</a:p>
          <a:p>
            <a:pPr marL="109728" indent="0" algn="r" rtl="1">
              <a:lnSpc>
                <a:spcPct val="170000"/>
              </a:lnSpc>
              <a:buNone/>
            </a:pPr>
            <a:r>
              <a:rPr lang="fa-IR" dirty="0">
                <a:cs typeface="B Nazanin" panose="00000400000000000000" pitchFamily="2" charset="-78"/>
              </a:rPr>
              <a:t/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sz="3400" b="1" dirty="0" smtClean="0">
                <a:cs typeface="B Nazanin" panose="00000400000000000000" pitchFamily="2" charset="-78"/>
              </a:rPr>
              <a:t>2- هزینه های </a:t>
            </a:r>
            <a:r>
              <a:rPr lang="fa-IR" sz="3400" b="1" dirty="0">
                <a:cs typeface="B Nazanin" panose="00000400000000000000" pitchFamily="2" charset="-78"/>
              </a:rPr>
              <a:t>غیرمستقیم</a:t>
            </a:r>
            <a:r>
              <a:rPr lang="fa-IR" b="1" dirty="0">
                <a:cs typeface="B Nazanin" panose="00000400000000000000" pitchFamily="2" charset="-78"/>
              </a:rPr>
              <a:t>: </a:t>
            </a:r>
            <a:r>
              <a:rPr lang="fa-IR" dirty="0" smtClean="0">
                <a:cs typeface="B Nazanin" panose="00000400000000000000" pitchFamily="2" charset="-78"/>
              </a:rPr>
              <a:t>هزینه هایی </a:t>
            </a:r>
            <a:r>
              <a:rPr lang="fa-IR" dirty="0">
                <a:cs typeface="B Nazanin" panose="00000400000000000000" pitchFamily="2" charset="-78"/>
              </a:rPr>
              <a:t>مانند تأمین مالی که جزء بهای تمام شده محسوب نشده و غیرمستقیم </a:t>
            </a:r>
            <a:r>
              <a:rPr lang="fa-IR" dirty="0" smtClean="0">
                <a:cs typeface="B Nazanin" panose="00000400000000000000" pitchFamily="2" charset="-78"/>
              </a:rPr>
              <a:t>هستند مانند </a:t>
            </a:r>
            <a:r>
              <a:rPr lang="fa-IR" dirty="0">
                <a:cs typeface="B Nazanin" panose="00000400000000000000" pitchFamily="2" charset="-78"/>
              </a:rPr>
              <a:t>بهره اوراق مشارکت و .. </a:t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dirty="0">
                <a:cs typeface="B Nazanin" panose="00000400000000000000" pitchFamily="2" charset="-78"/>
              </a:rPr>
              <a:t/>
            </a:r>
            <a:br>
              <a:rPr lang="fa-IR" dirty="0">
                <a:cs typeface="B Nazanin" panose="00000400000000000000" pitchFamily="2" charset="-78"/>
              </a:rPr>
            </a:b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081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</TotalTime>
  <Words>159</Words>
  <Application>Microsoft Office PowerPoint</Application>
  <PresentationFormat>On-screen Show (4:3)</PresentationFormat>
  <Paragraphs>85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Waveform</vt:lpstr>
      <vt:lpstr>Concourse</vt:lpstr>
      <vt:lpstr>Solstice</vt:lpstr>
      <vt:lpstr>Angles</vt:lpstr>
      <vt:lpstr>به نام خدا</vt:lpstr>
      <vt:lpstr>فصل اول ترکیب و تلفیق</vt:lpstr>
      <vt:lpstr>انگیزه برای ترکیب</vt:lpstr>
      <vt:lpstr>شکل های ترکیب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محاسبه ارزش واقعی دارایی</vt:lpstr>
      <vt:lpstr>PowerPoint Presentation</vt:lpstr>
      <vt:lpstr>PowerPoint Presentation</vt:lpstr>
      <vt:lpstr>پاسخ: نکته: در زمان خرید سرمایهگذاری فقط ترازنامه تلفیقی را تهیه میکنیم ولی در زمانهای بعد از خرید، سایرصورتهای مالی را میتوانیم تهیه نماییم 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</dc:title>
  <dc:creator>rSa</dc:creator>
  <cp:lastModifiedBy>rSa</cp:lastModifiedBy>
  <cp:revision>22</cp:revision>
  <dcterms:created xsi:type="dcterms:W3CDTF">2006-08-16T00:00:00Z</dcterms:created>
  <dcterms:modified xsi:type="dcterms:W3CDTF">2020-03-30T21:26:54Z</dcterms:modified>
</cp:coreProperties>
</file>